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8" r:id="rId3"/>
    <p:sldId id="259" r:id="rId4"/>
    <p:sldId id="279" r:id="rId5"/>
    <p:sldId id="314" r:id="rId6"/>
    <p:sldId id="277" r:id="rId7"/>
    <p:sldId id="280" r:id="rId8"/>
    <p:sldId id="333" r:id="rId9"/>
    <p:sldId id="313" r:id="rId10"/>
    <p:sldId id="273" r:id="rId11"/>
    <p:sldId id="295" r:id="rId12"/>
    <p:sldId id="296" r:id="rId13"/>
    <p:sldId id="311" r:id="rId14"/>
    <p:sldId id="298" r:id="rId15"/>
    <p:sldId id="299" r:id="rId16"/>
    <p:sldId id="294" r:id="rId17"/>
    <p:sldId id="312" r:id="rId18"/>
    <p:sldId id="281" r:id="rId19"/>
    <p:sldId id="282" r:id="rId20"/>
    <p:sldId id="292" r:id="rId21"/>
    <p:sldId id="300" r:id="rId22"/>
    <p:sldId id="334" r:id="rId23"/>
    <p:sldId id="315" r:id="rId24"/>
    <p:sldId id="276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305" r:id="rId33"/>
    <p:sldId id="330" r:id="rId34"/>
    <p:sldId id="304" r:id="rId35"/>
    <p:sldId id="331" r:id="rId36"/>
    <p:sldId id="310" r:id="rId37"/>
    <p:sldId id="291" r:id="rId38"/>
    <p:sldId id="317" r:id="rId39"/>
    <p:sldId id="318" r:id="rId40"/>
    <p:sldId id="319" r:id="rId41"/>
    <p:sldId id="321" r:id="rId42"/>
    <p:sldId id="322" r:id="rId43"/>
    <p:sldId id="323" r:id="rId44"/>
    <p:sldId id="327" r:id="rId45"/>
    <p:sldId id="272" r:id="rId46"/>
    <p:sldId id="275" r:id="rId47"/>
    <p:sldId id="328" r:id="rId48"/>
    <p:sldId id="274" r:id="rId49"/>
    <p:sldId id="335" r:id="rId50"/>
    <p:sldId id="336" r:id="rId51"/>
    <p:sldId id="271" r:id="rId52"/>
    <p:sldId id="325" r:id="rId53"/>
    <p:sldId id="324" r:id="rId54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ys stil 3 - uthevin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ddels stil 2 -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3" autoAdjust="0"/>
    <p:restoredTop sz="94660"/>
  </p:normalViewPr>
  <p:slideViewPr>
    <p:cSldViewPr snapToGrid="0">
      <p:cViewPr>
        <p:scale>
          <a:sx n="90" d="100"/>
          <a:sy n="90" d="100"/>
        </p:scale>
        <p:origin x="43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Forventet akkumulert tidsbruk [h]</c:v>
                </c:pt>
              </c:strCache>
            </c:strRef>
          </c:tx>
          <c:spPr>
            <a:ln w="158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'Ark1'!$A$2:$A$149</c:f>
              <c:strCache>
                <c:ptCount val="147"/>
                <c:pt idx="0">
                  <c:v>Jan.</c:v>
                </c:pt>
                <c:pt idx="31">
                  <c:v>Feb.</c:v>
                </c:pt>
                <c:pt idx="59">
                  <c:v>Mar.</c:v>
                </c:pt>
                <c:pt idx="90">
                  <c:v>Apr.</c:v>
                </c:pt>
                <c:pt idx="120">
                  <c:v>Mai.</c:v>
                </c:pt>
                <c:pt idx="146">
                  <c:v>End</c:v>
                </c:pt>
              </c:strCache>
            </c:strRef>
          </c:cat>
          <c:val>
            <c:numRef>
              <c:f>'Ark1'!$B$2:$B$149</c:f>
              <c:numCache>
                <c:formatCode>General</c:formatCode>
                <c:ptCount val="148"/>
                <c:pt idx="4">
                  <c:v>0</c:v>
                </c:pt>
                <c:pt idx="5">
                  <c:v>5</c:v>
                </c:pt>
                <c:pt idx="6">
                  <c:v>10</c:v>
                </c:pt>
                <c:pt idx="7">
                  <c:v>15</c:v>
                </c:pt>
                <c:pt idx="8">
                  <c:v>20</c:v>
                </c:pt>
                <c:pt idx="9">
                  <c:v>25</c:v>
                </c:pt>
                <c:pt idx="10">
                  <c:v>30</c:v>
                </c:pt>
                <c:pt idx="11">
                  <c:v>35</c:v>
                </c:pt>
                <c:pt idx="12">
                  <c:v>40</c:v>
                </c:pt>
                <c:pt idx="13">
                  <c:v>45</c:v>
                </c:pt>
                <c:pt idx="14">
                  <c:v>50</c:v>
                </c:pt>
                <c:pt idx="15">
                  <c:v>56.315789473684198</c:v>
                </c:pt>
                <c:pt idx="16">
                  <c:v>62.631578947368403</c:v>
                </c:pt>
                <c:pt idx="17">
                  <c:v>68.947368421052602</c:v>
                </c:pt>
                <c:pt idx="18">
                  <c:v>75.263157894736906</c:v>
                </c:pt>
                <c:pt idx="19">
                  <c:v>81.578947368421098</c:v>
                </c:pt>
                <c:pt idx="20">
                  <c:v>87.894736842105303</c:v>
                </c:pt>
                <c:pt idx="21">
                  <c:v>94.210526315789494</c:v>
                </c:pt>
                <c:pt idx="22">
                  <c:v>100.526315789474</c:v>
                </c:pt>
                <c:pt idx="23">
                  <c:v>106.842105263158</c:v>
                </c:pt>
                <c:pt idx="24">
                  <c:v>113.157894736842</c:v>
                </c:pt>
                <c:pt idx="25">
                  <c:v>119.473684210526</c:v>
                </c:pt>
                <c:pt idx="26">
                  <c:v>125.789473684211</c:v>
                </c:pt>
                <c:pt idx="27">
                  <c:v>132.105263157895</c:v>
                </c:pt>
                <c:pt idx="28">
                  <c:v>138.42105263157899</c:v>
                </c:pt>
                <c:pt idx="29">
                  <c:v>144.73684210526301</c:v>
                </c:pt>
                <c:pt idx="30">
                  <c:v>151.052631578947</c:v>
                </c:pt>
                <c:pt idx="31">
                  <c:v>157.36842105263199</c:v>
                </c:pt>
                <c:pt idx="32">
                  <c:v>163.68421052631601</c:v>
                </c:pt>
                <c:pt idx="33">
                  <c:v>170</c:v>
                </c:pt>
                <c:pt idx="34">
                  <c:v>181.34146341463401</c:v>
                </c:pt>
                <c:pt idx="35">
                  <c:v>192.68292682926801</c:v>
                </c:pt>
                <c:pt idx="36">
                  <c:v>204.02439024390199</c:v>
                </c:pt>
                <c:pt idx="37">
                  <c:v>215.36585365853699</c:v>
                </c:pt>
                <c:pt idx="38">
                  <c:v>226.707317073171</c:v>
                </c:pt>
                <c:pt idx="39">
                  <c:v>238.048780487805</c:v>
                </c:pt>
                <c:pt idx="40">
                  <c:v>249.39024390243901</c:v>
                </c:pt>
                <c:pt idx="41">
                  <c:v>260.73170731707302</c:v>
                </c:pt>
                <c:pt idx="42">
                  <c:v>272.07317073170702</c:v>
                </c:pt>
                <c:pt idx="43">
                  <c:v>283.414634146342</c:v>
                </c:pt>
                <c:pt idx="44">
                  <c:v>294.756097560976</c:v>
                </c:pt>
                <c:pt idx="45">
                  <c:v>306.09756097561001</c:v>
                </c:pt>
                <c:pt idx="46">
                  <c:v>317.43902439024401</c:v>
                </c:pt>
                <c:pt idx="47">
                  <c:v>328.78048780487802</c:v>
                </c:pt>
                <c:pt idx="48">
                  <c:v>340.12195121951203</c:v>
                </c:pt>
                <c:pt idx="49">
                  <c:v>351.46341463414598</c:v>
                </c:pt>
                <c:pt idx="50">
                  <c:v>362.80487804878101</c:v>
                </c:pt>
                <c:pt idx="51">
                  <c:v>374.14634146341501</c:v>
                </c:pt>
                <c:pt idx="52">
                  <c:v>385.48780487804902</c:v>
                </c:pt>
                <c:pt idx="53">
                  <c:v>396.82926829268303</c:v>
                </c:pt>
                <c:pt idx="54">
                  <c:v>408.17073170731697</c:v>
                </c:pt>
                <c:pt idx="55">
                  <c:v>419.51219512195098</c:v>
                </c:pt>
                <c:pt idx="56">
                  <c:v>430.85365853658499</c:v>
                </c:pt>
                <c:pt idx="57">
                  <c:v>442.19512195122002</c:v>
                </c:pt>
                <c:pt idx="58">
                  <c:v>453.53658536585402</c:v>
                </c:pt>
                <c:pt idx="59">
                  <c:v>464.87804878048797</c:v>
                </c:pt>
                <c:pt idx="60">
                  <c:v>476.21951219512198</c:v>
                </c:pt>
                <c:pt idx="61">
                  <c:v>487.56097560975599</c:v>
                </c:pt>
                <c:pt idx="62">
                  <c:v>498.90243902438999</c:v>
                </c:pt>
                <c:pt idx="63">
                  <c:v>510.243902439024</c:v>
                </c:pt>
                <c:pt idx="64">
                  <c:v>521.58536585365903</c:v>
                </c:pt>
                <c:pt idx="65">
                  <c:v>532.92682926829298</c:v>
                </c:pt>
                <c:pt idx="66">
                  <c:v>544.26829268292704</c:v>
                </c:pt>
                <c:pt idx="67">
                  <c:v>555.60975609756099</c:v>
                </c:pt>
                <c:pt idx="68">
                  <c:v>566.95121951219505</c:v>
                </c:pt>
                <c:pt idx="69">
                  <c:v>578.292682926829</c:v>
                </c:pt>
                <c:pt idx="70">
                  <c:v>589.63414634146295</c:v>
                </c:pt>
                <c:pt idx="71">
                  <c:v>600.97560975609804</c:v>
                </c:pt>
                <c:pt idx="72">
                  <c:v>612.31707317073199</c:v>
                </c:pt>
                <c:pt idx="73">
                  <c:v>623.65853658536605</c:v>
                </c:pt>
                <c:pt idx="74">
                  <c:v>635</c:v>
                </c:pt>
                <c:pt idx="75">
                  <c:v>646.34146341463395</c:v>
                </c:pt>
                <c:pt idx="76">
                  <c:v>657.68292682926801</c:v>
                </c:pt>
                <c:pt idx="77">
                  <c:v>669.02439024390196</c:v>
                </c:pt>
                <c:pt idx="78">
                  <c:v>680.36585365853705</c:v>
                </c:pt>
                <c:pt idx="79">
                  <c:v>691.707317073171</c:v>
                </c:pt>
                <c:pt idx="80">
                  <c:v>703.04878048780495</c:v>
                </c:pt>
                <c:pt idx="81">
                  <c:v>714.39024390243901</c:v>
                </c:pt>
                <c:pt idx="82">
                  <c:v>725.73170731707296</c:v>
                </c:pt>
                <c:pt idx="83">
                  <c:v>737.07317073170702</c:v>
                </c:pt>
                <c:pt idx="84">
                  <c:v>748.41463414634097</c:v>
                </c:pt>
                <c:pt idx="85">
                  <c:v>759.75609756097595</c:v>
                </c:pt>
                <c:pt idx="86">
                  <c:v>771.09756097561001</c:v>
                </c:pt>
                <c:pt idx="87">
                  <c:v>782.43902439024396</c:v>
                </c:pt>
                <c:pt idx="88">
                  <c:v>793.78048780487802</c:v>
                </c:pt>
                <c:pt idx="89">
                  <c:v>805.12195121951197</c:v>
                </c:pt>
                <c:pt idx="90">
                  <c:v>816.46341463414603</c:v>
                </c:pt>
                <c:pt idx="91">
                  <c:v>827.80487804878101</c:v>
                </c:pt>
                <c:pt idx="92">
                  <c:v>839.14634146341496</c:v>
                </c:pt>
                <c:pt idx="93">
                  <c:v>850.48780487804902</c:v>
                </c:pt>
                <c:pt idx="94">
                  <c:v>861.82926829268297</c:v>
                </c:pt>
                <c:pt idx="95">
                  <c:v>873.17073170731703</c:v>
                </c:pt>
                <c:pt idx="96">
                  <c:v>884.51219512195098</c:v>
                </c:pt>
                <c:pt idx="97">
                  <c:v>895.85365853658504</c:v>
                </c:pt>
                <c:pt idx="98">
                  <c:v>907.19512195122002</c:v>
                </c:pt>
                <c:pt idx="99">
                  <c:v>918.53658536585397</c:v>
                </c:pt>
                <c:pt idx="100">
                  <c:v>929.87804878048803</c:v>
                </c:pt>
                <c:pt idx="101">
                  <c:v>941.21951219512198</c:v>
                </c:pt>
                <c:pt idx="102">
                  <c:v>952.56097560975604</c:v>
                </c:pt>
                <c:pt idx="103">
                  <c:v>963.90243902438999</c:v>
                </c:pt>
                <c:pt idx="104">
                  <c:v>975.24390243902405</c:v>
                </c:pt>
                <c:pt idx="105">
                  <c:v>986.58536585365903</c:v>
                </c:pt>
                <c:pt idx="106">
                  <c:v>997.92682926829298</c:v>
                </c:pt>
                <c:pt idx="107">
                  <c:v>1009.26829268293</c:v>
                </c:pt>
                <c:pt idx="108">
                  <c:v>1020.60975609756</c:v>
                </c:pt>
                <c:pt idx="109">
                  <c:v>1031.9512195121999</c:v>
                </c:pt>
                <c:pt idx="110">
                  <c:v>1043.2926829268299</c:v>
                </c:pt>
                <c:pt idx="111">
                  <c:v>1054.6341463414601</c:v>
                </c:pt>
                <c:pt idx="112">
                  <c:v>1065.9756097561001</c:v>
                </c:pt>
                <c:pt idx="113">
                  <c:v>1077.3170731707301</c:v>
                </c:pt>
                <c:pt idx="114">
                  <c:v>1088.65853658537</c:v>
                </c:pt>
                <c:pt idx="115">
                  <c:v>1100</c:v>
                </c:pt>
                <c:pt idx="116">
                  <c:v>1113.7931034482799</c:v>
                </c:pt>
                <c:pt idx="117">
                  <c:v>1127.58620689655</c:v>
                </c:pt>
                <c:pt idx="118">
                  <c:v>1141.3793103448299</c:v>
                </c:pt>
                <c:pt idx="119">
                  <c:v>1155.1724137931001</c:v>
                </c:pt>
                <c:pt idx="120">
                  <c:v>1168.96551724138</c:v>
                </c:pt>
                <c:pt idx="121">
                  <c:v>1182.7586206896599</c:v>
                </c:pt>
                <c:pt idx="122">
                  <c:v>1196.55172413793</c:v>
                </c:pt>
                <c:pt idx="123">
                  <c:v>1210.3448275862099</c:v>
                </c:pt>
                <c:pt idx="124">
                  <c:v>1224.1379310344801</c:v>
                </c:pt>
                <c:pt idx="125">
                  <c:v>1237.93103448276</c:v>
                </c:pt>
                <c:pt idx="126">
                  <c:v>1251.7241379310301</c:v>
                </c:pt>
                <c:pt idx="127">
                  <c:v>1265.51724137931</c:v>
                </c:pt>
                <c:pt idx="128">
                  <c:v>1279.3103448275899</c:v>
                </c:pt>
                <c:pt idx="129">
                  <c:v>1293.10344827586</c:v>
                </c:pt>
                <c:pt idx="130">
                  <c:v>1306.89655172414</c:v>
                </c:pt>
                <c:pt idx="131">
                  <c:v>1320.6896551724101</c:v>
                </c:pt>
                <c:pt idx="132">
                  <c:v>1334.48275862069</c:v>
                </c:pt>
                <c:pt idx="133">
                  <c:v>1348.2758620689699</c:v>
                </c:pt>
                <c:pt idx="134">
                  <c:v>1362.06896551724</c:v>
                </c:pt>
                <c:pt idx="135">
                  <c:v>1375.8620689655199</c:v>
                </c:pt>
                <c:pt idx="136">
                  <c:v>1389.6551724137901</c:v>
                </c:pt>
                <c:pt idx="137">
                  <c:v>1403.44827586207</c:v>
                </c:pt>
                <c:pt idx="138">
                  <c:v>1417.2413793103401</c:v>
                </c:pt>
                <c:pt idx="139">
                  <c:v>1431.03448275862</c:v>
                </c:pt>
                <c:pt idx="140">
                  <c:v>1444.8275862068999</c:v>
                </c:pt>
                <c:pt idx="141">
                  <c:v>1458.6206896551701</c:v>
                </c:pt>
                <c:pt idx="142">
                  <c:v>1472.41379310345</c:v>
                </c:pt>
                <c:pt idx="143">
                  <c:v>1486.2068965517201</c:v>
                </c:pt>
                <c:pt idx="144">
                  <c:v>1500</c:v>
                </c:pt>
                <c:pt idx="145">
                  <c:v>1500</c:v>
                </c:pt>
                <c:pt idx="146">
                  <c:v>1500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Virkelig akkumulert tidsbruk [h]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none"/>
          </c:marker>
          <c:cat>
            <c:strRef>
              <c:f>'Ark1'!$A$2:$A$149</c:f>
              <c:strCache>
                <c:ptCount val="147"/>
                <c:pt idx="0">
                  <c:v>Jan.</c:v>
                </c:pt>
                <c:pt idx="31">
                  <c:v>Feb.</c:v>
                </c:pt>
                <c:pt idx="59">
                  <c:v>Mar.</c:v>
                </c:pt>
                <c:pt idx="90">
                  <c:v>Apr.</c:v>
                </c:pt>
                <c:pt idx="120">
                  <c:v>Mai.</c:v>
                </c:pt>
                <c:pt idx="146">
                  <c:v>End</c:v>
                </c:pt>
              </c:strCache>
            </c:strRef>
          </c:cat>
          <c:val>
            <c:numRef>
              <c:f>'Ark1'!$C$2:$C$149</c:f>
              <c:numCache>
                <c:formatCode>General</c:formatCode>
                <c:ptCount val="148"/>
                <c:pt idx="4">
                  <c:v>0</c:v>
                </c:pt>
                <c:pt idx="5">
                  <c:v>12</c:v>
                </c:pt>
                <c:pt idx="6">
                  <c:v>24.5</c:v>
                </c:pt>
                <c:pt idx="7">
                  <c:v>33.25</c:v>
                </c:pt>
                <c:pt idx="8">
                  <c:v>54.5</c:v>
                </c:pt>
                <c:pt idx="9">
                  <c:v>58.5</c:v>
                </c:pt>
                <c:pt idx="10">
                  <c:v>58.5</c:v>
                </c:pt>
                <c:pt idx="11">
                  <c:v>64.5</c:v>
                </c:pt>
                <c:pt idx="12">
                  <c:v>67.5</c:v>
                </c:pt>
                <c:pt idx="13">
                  <c:v>79.5</c:v>
                </c:pt>
                <c:pt idx="14">
                  <c:v>79.5</c:v>
                </c:pt>
                <c:pt idx="15">
                  <c:v>79.5</c:v>
                </c:pt>
                <c:pt idx="16">
                  <c:v>79.5</c:v>
                </c:pt>
                <c:pt idx="17">
                  <c:v>79.5</c:v>
                </c:pt>
                <c:pt idx="18">
                  <c:v>79.5</c:v>
                </c:pt>
                <c:pt idx="19">
                  <c:v>79.5</c:v>
                </c:pt>
                <c:pt idx="20">
                  <c:v>79.5</c:v>
                </c:pt>
                <c:pt idx="21">
                  <c:v>85</c:v>
                </c:pt>
                <c:pt idx="22">
                  <c:v>85</c:v>
                </c:pt>
                <c:pt idx="23">
                  <c:v>85</c:v>
                </c:pt>
                <c:pt idx="24">
                  <c:v>85</c:v>
                </c:pt>
                <c:pt idx="25">
                  <c:v>90</c:v>
                </c:pt>
                <c:pt idx="26">
                  <c:v>107</c:v>
                </c:pt>
                <c:pt idx="27">
                  <c:v>117.5</c:v>
                </c:pt>
                <c:pt idx="28">
                  <c:v>128.25</c:v>
                </c:pt>
                <c:pt idx="29">
                  <c:v>150.25</c:v>
                </c:pt>
                <c:pt idx="30">
                  <c:v>169.75</c:v>
                </c:pt>
                <c:pt idx="31">
                  <c:v>187.25</c:v>
                </c:pt>
                <c:pt idx="32">
                  <c:v>221.5</c:v>
                </c:pt>
                <c:pt idx="33">
                  <c:v>233.5</c:v>
                </c:pt>
                <c:pt idx="34">
                  <c:v>233.5</c:v>
                </c:pt>
                <c:pt idx="35">
                  <c:v>233.5</c:v>
                </c:pt>
                <c:pt idx="36">
                  <c:v>237.5</c:v>
                </c:pt>
                <c:pt idx="37">
                  <c:v>238.5</c:v>
                </c:pt>
                <c:pt idx="38">
                  <c:v>239.5</c:v>
                </c:pt>
                <c:pt idx="39">
                  <c:v>239.5</c:v>
                </c:pt>
                <c:pt idx="40">
                  <c:v>239.5</c:v>
                </c:pt>
                <c:pt idx="41">
                  <c:v>239.5</c:v>
                </c:pt>
                <c:pt idx="42">
                  <c:v>239.5</c:v>
                </c:pt>
                <c:pt idx="43">
                  <c:v>239.5</c:v>
                </c:pt>
                <c:pt idx="44">
                  <c:v>243.5</c:v>
                </c:pt>
                <c:pt idx="45">
                  <c:v>243.5</c:v>
                </c:pt>
                <c:pt idx="46">
                  <c:v>243.5</c:v>
                </c:pt>
                <c:pt idx="47">
                  <c:v>249.5</c:v>
                </c:pt>
                <c:pt idx="48">
                  <c:v>253.5</c:v>
                </c:pt>
                <c:pt idx="49">
                  <c:v>253.5</c:v>
                </c:pt>
                <c:pt idx="50">
                  <c:v>253.5</c:v>
                </c:pt>
                <c:pt idx="51">
                  <c:v>253.5</c:v>
                </c:pt>
                <c:pt idx="52">
                  <c:v>253.5</c:v>
                </c:pt>
                <c:pt idx="53">
                  <c:v>253.5</c:v>
                </c:pt>
                <c:pt idx="54">
                  <c:v>253.5</c:v>
                </c:pt>
                <c:pt idx="55">
                  <c:v>253.5</c:v>
                </c:pt>
                <c:pt idx="56">
                  <c:v>253.5</c:v>
                </c:pt>
                <c:pt idx="57">
                  <c:v>253.5</c:v>
                </c:pt>
                <c:pt idx="58">
                  <c:v>253.5</c:v>
                </c:pt>
                <c:pt idx="59">
                  <c:v>253.5</c:v>
                </c:pt>
                <c:pt idx="60">
                  <c:v>272</c:v>
                </c:pt>
                <c:pt idx="61">
                  <c:v>287.5</c:v>
                </c:pt>
                <c:pt idx="62">
                  <c:v>299.5</c:v>
                </c:pt>
                <c:pt idx="63">
                  <c:v>309.5</c:v>
                </c:pt>
                <c:pt idx="64">
                  <c:v>320</c:v>
                </c:pt>
                <c:pt idx="65">
                  <c:v>320</c:v>
                </c:pt>
                <c:pt idx="66">
                  <c:v>320</c:v>
                </c:pt>
                <c:pt idx="67">
                  <c:v>342.5</c:v>
                </c:pt>
                <c:pt idx="68">
                  <c:v>360</c:v>
                </c:pt>
                <c:pt idx="69">
                  <c:v>375</c:v>
                </c:pt>
                <c:pt idx="70">
                  <c:v>385</c:v>
                </c:pt>
                <c:pt idx="71">
                  <c:v>398</c:v>
                </c:pt>
                <c:pt idx="72">
                  <c:v>398</c:v>
                </c:pt>
                <c:pt idx="73">
                  <c:v>408.5</c:v>
                </c:pt>
                <c:pt idx="74">
                  <c:v>437.5</c:v>
                </c:pt>
                <c:pt idx="75">
                  <c:v>453.5</c:v>
                </c:pt>
                <c:pt idx="76">
                  <c:v>487</c:v>
                </c:pt>
                <c:pt idx="77">
                  <c:v>507</c:v>
                </c:pt>
                <c:pt idx="78">
                  <c:v>525.5</c:v>
                </c:pt>
                <c:pt idx="79">
                  <c:v>525.5</c:v>
                </c:pt>
                <c:pt idx="80">
                  <c:v>527.5</c:v>
                </c:pt>
                <c:pt idx="81">
                  <c:v>549</c:v>
                </c:pt>
                <c:pt idx="82">
                  <c:v>573.5</c:v>
                </c:pt>
                <c:pt idx="83">
                  <c:v>606.25</c:v>
                </c:pt>
                <c:pt idx="84">
                  <c:v>637.25</c:v>
                </c:pt>
                <c:pt idx="85">
                  <c:v>652.25</c:v>
                </c:pt>
                <c:pt idx="86">
                  <c:v>658.25</c:v>
                </c:pt>
                <c:pt idx="87">
                  <c:v>675.25</c:v>
                </c:pt>
                <c:pt idx="88">
                  <c:v>693.25</c:v>
                </c:pt>
                <c:pt idx="89">
                  <c:v>701.25</c:v>
                </c:pt>
                <c:pt idx="90">
                  <c:v>707.25</c:v>
                </c:pt>
                <c:pt idx="91">
                  <c:v>714.25</c:v>
                </c:pt>
                <c:pt idx="92">
                  <c:v>724.25</c:v>
                </c:pt>
                <c:pt idx="93">
                  <c:v>728.75</c:v>
                </c:pt>
                <c:pt idx="94">
                  <c:v>728.75</c:v>
                </c:pt>
                <c:pt idx="95">
                  <c:v>734.75</c:v>
                </c:pt>
                <c:pt idx="96">
                  <c:v>749.75</c:v>
                </c:pt>
                <c:pt idx="97">
                  <c:v>758.25</c:v>
                </c:pt>
                <c:pt idx="98">
                  <c:v>785.75</c:v>
                </c:pt>
                <c:pt idx="99">
                  <c:v>809.25</c:v>
                </c:pt>
                <c:pt idx="100">
                  <c:v>824.75</c:v>
                </c:pt>
                <c:pt idx="101">
                  <c:v>846.25</c:v>
                </c:pt>
                <c:pt idx="102">
                  <c:v>881.75</c:v>
                </c:pt>
                <c:pt idx="103">
                  <c:v>908.75</c:v>
                </c:pt>
                <c:pt idx="104">
                  <c:v>931.75</c:v>
                </c:pt>
                <c:pt idx="105">
                  <c:v>952.75</c:v>
                </c:pt>
                <c:pt idx="106">
                  <c:v>985.25</c:v>
                </c:pt>
                <c:pt idx="107">
                  <c:v>1012.25</c:v>
                </c:pt>
                <c:pt idx="108">
                  <c:v>1032.75</c:v>
                </c:pt>
                <c:pt idx="109">
                  <c:v>1062.75</c:v>
                </c:pt>
                <c:pt idx="110">
                  <c:v>1089.25</c:v>
                </c:pt>
                <c:pt idx="111">
                  <c:v>1120.75</c:v>
                </c:pt>
                <c:pt idx="112">
                  <c:v>1148.75</c:v>
                </c:pt>
                <c:pt idx="113">
                  <c:v>1179.75</c:v>
                </c:pt>
                <c:pt idx="114">
                  <c:v>1197.75</c:v>
                </c:pt>
                <c:pt idx="115">
                  <c:v>1216.25</c:v>
                </c:pt>
                <c:pt idx="116">
                  <c:v>1246.75</c:v>
                </c:pt>
                <c:pt idx="117">
                  <c:v>1272.25</c:v>
                </c:pt>
                <c:pt idx="118">
                  <c:v>1301.25</c:v>
                </c:pt>
                <c:pt idx="119">
                  <c:v>1321.25</c:v>
                </c:pt>
                <c:pt idx="120">
                  <c:v>1342.25</c:v>
                </c:pt>
                <c:pt idx="121">
                  <c:v>1349.25</c:v>
                </c:pt>
                <c:pt idx="122">
                  <c:v>1363.75</c:v>
                </c:pt>
                <c:pt idx="123">
                  <c:v>1381.75</c:v>
                </c:pt>
                <c:pt idx="124">
                  <c:v>1393.75</c:v>
                </c:pt>
                <c:pt idx="125">
                  <c:v>1418.75</c:v>
                </c:pt>
                <c:pt idx="126">
                  <c:v>1433.75</c:v>
                </c:pt>
                <c:pt idx="127">
                  <c:v>1445.75</c:v>
                </c:pt>
                <c:pt idx="128">
                  <c:v>1458.75</c:v>
                </c:pt>
                <c:pt idx="129">
                  <c:v>1478.75</c:v>
                </c:pt>
                <c:pt idx="130">
                  <c:v>1497.75</c:v>
                </c:pt>
                <c:pt idx="131">
                  <c:v>1511.75</c:v>
                </c:pt>
                <c:pt idx="132">
                  <c:v>1522.75</c:v>
                </c:pt>
                <c:pt idx="133">
                  <c:v>1538.25</c:v>
                </c:pt>
                <c:pt idx="134">
                  <c:v>1556.75</c:v>
                </c:pt>
                <c:pt idx="135">
                  <c:v>1571.75</c:v>
                </c:pt>
                <c:pt idx="136">
                  <c:v>1577.25</c:v>
                </c:pt>
                <c:pt idx="137">
                  <c:v>1603.75</c:v>
                </c:pt>
                <c:pt idx="138">
                  <c:v>1624.75</c:v>
                </c:pt>
                <c:pt idx="139">
                  <c:v>1637.25</c:v>
                </c:pt>
                <c:pt idx="140">
                  <c:v>1650.75</c:v>
                </c:pt>
                <c:pt idx="141">
                  <c:v>1663.25</c:v>
                </c:pt>
                <c:pt idx="142">
                  <c:v>1675.25</c:v>
                </c:pt>
                <c:pt idx="143">
                  <c:v>1693.25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969680"/>
        <c:axId val="104197185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'Ark1'!$D$1</c15:sqref>
                        </c15:formulaRef>
                      </c:ext>
                    </c:extLst>
                    <c:strCache>
                      <c:ptCount val="1"/>
                      <c:pt idx="0">
                        <c:v>Kolonne2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'Ark1'!$A$2:$A$149</c15:sqref>
                        </c15:formulaRef>
                      </c:ext>
                    </c:extLst>
                    <c:strCache>
                      <c:ptCount val="147"/>
                      <c:pt idx="0">
                        <c:v>Jan.</c:v>
                      </c:pt>
                      <c:pt idx="31">
                        <c:v>Feb.</c:v>
                      </c:pt>
                      <c:pt idx="59">
                        <c:v>Mar.</c:v>
                      </c:pt>
                      <c:pt idx="90">
                        <c:v>Apr.</c:v>
                      </c:pt>
                      <c:pt idx="120">
                        <c:v>Mai.</c:v>
                      </c:pt>
                      <c:pt idx="146">
                        <c:v>End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'Ark1'!$D$2:$D$149</c15:sqref>
                        </c15:formulaRef>
                      </c:ext>
                    </c:extLst>
                    <c:numCache>
                      <c:formatCode>General</c:formatCode>
                      <c:ptCount val="148"/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1041969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41971856"/>
        <c:crosses val="autoZero"/>
        <c:auto val="1"/>
        <c:lblAlgn val="ctr"/>
        <c:lblOffset val="100"/>
        <c:tickMarkSkip val="7"/>
        <c:noMultiLvlLbl val="0"/>
      </c:catAx>
      <c:valAx>
        <c:axId val="104197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041969680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nb-N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23DB8-DE1A-4C91-A6AA-B497B40BA711}" type="datetimeFigureOut">
              <a:rPr lang="nb-NO" smtClean="0"/>
              <a:t>03.06.2015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6EFDA-B734-4C97-A58D-EBD273808E6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31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75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7556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440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4467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9897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1171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98" y="6145023"/>
            <a:ext cx="1895475" cy="7129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3506" y="6356351"/>
            <a:ext cx="40658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56351"/>
            <a:ext cx="544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DF9404FC-D232-4FDF-BE2F-FFDE73E6CC3C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60" y="6342345"/>
            <a:ext cx="1307538" cy="3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4841"/>
            <a:ext cx="9144000" cy="26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tel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Hardware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10</a:t>
            </a:fld>
            <a:endParaRPr lang="nb-NO"/>
          </a:p>
        </p:txBody>
      </p:sp>
      <p:grpSp>
        <p:nvGrpSpPr>
          <p:cNvPr id="25" name="Gruppe 24"/>
          <p:cNvGrpSpPr/>
          <p:nvPr/>
        </p:nvGrpSpPr>
        <p:grpSpPr>
          <a:xfrm>
            <a:off x="5441958" y="2767860"/>
            <a:ext cx="1515762" cy="2036583"/>
            <a:chOff x="6067433" y="2183026"/>
            <a:chExt cx="1515762" cy="2036583"/>
          </a:xfrm>
        </p:grpSpPr>
        <p:sp>
          <p:nvSpPr>
            <p:cNvPr id="16" name="Frihåndsform 15"/>
            <p:cNvSpPr/>
            <p:nvPr/>
          </p:nvSpPr>
          <p:spPr>
            <a:xfrm>
              <a:off x="6067433" y="2183026"/>
              <a:ext cx="1515762" cy="1532238"/>
            </a:xfrm>
            <a:custGeom>
              <a:avLst/>
              <a:gdLst>
                <a:gd name="connsiteX0" fmla="*/ 0 w 1515762"/>
                <a:gd name="connsiteY0" fmla="*/ 0 h 1532238"/>
                <a:gd name="connsiteX1" fmla="*/ 1515762 w 1515762"/>
                <a:gd name="connsiteY1" fmla="*/ 0 h 1532238"/>
                <a:gd name="connsiteX2" fmla="*/ 1515762 w 1515762"/>
                <a:gd name="connsiteY2" fmla="*/ 1532238 h 1532238"/>
                <a:gd name="connsiteX3" fmla="*/ 903736 w 1515762"/>
                <a:gd name="connsiteY3" fmla="*/ 1532238 h 1532238"/>
                <a:gd name="connsiteX4" fmla="*/ 903736 w 1515762"/>
                <a:gd name="connsiteY4" fmla="*/ 1375163 h 1532238"/>
                <a:gd name="connsiteX5" fmla="*/ 612026 w 1515762"/>
                <a:gd name="connsiteY5" fmla="*/ 1375163 h 1532238"/>
                <a:gd name="connsiteX6" fmla="*/ 612026 w 1515762"/>
                <a:gd name="connsiteY6" fmla="*/ 1532238 h 1532238"/>
                <a:gd name="connsiteX7" fmla="*/ 0 w 1515762"/>
                <a:gd name="connsiteY7" fmla="*/ 1532238 h 1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5762" h="1532238">
                  <a:moveTo>
                    <a:pt x="0" y="0"/>
                  </a:moveTo>
                  <a:lnTo>
                    <a:pt x="1515762" y="0"/>
                  </a:lnTo>
                  <a:lnTo>
                    <a:pt x="1515762" y="1532238"/>
                  </a:lnTo>
                  <a:lnTo>
                    <a:pt x="903736" y="1532238"/>
                  </a:lnTo>
                  <a:lnTo>
                    <a:pt x="903736" y="1375163"/>
                  </a:lnTo>
                  <a:lnTo>
                    <a:pt x="612026" y="1375163"/>
                  </a:lnTo>
                  <a:lnTo>
                    <a:pt x="612026" y="1532238"/>
                  </a:lnTo>
                  <a:lnTo>
                    <a:pt x="0" y="1532238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6067433" y="3881055"/>
              <a:ext cx="1515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 smtClean="0">
                  <a:latin typeface="Lato" panose="020F0502020204030203" pitchFamily="34" charset="0"/>
                </a:rPr>
                <a:t>Dimmermodul</a:t>
              </a:r>
              <a:endParaRPr lang="nb-NO" sz="1600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6" name="Gruppe 25"/>
          <p:cNvGrpSpPr/>
          <p:nvPr/>
        </p:nvGrpSpPr>
        <p:grpSpPr>
          <a:xfrm>
            <a:off x="2448532" y="2767860"/>
            <a:ext cx="1515762" cy="2036582"/>
            <a:chOff x="6067433" y="2183026"/>
            <a:chExt cx="1515762" cy="2036582"/>
          </a:xfrm>
        </p:grpSpPr>
        <p:sp>
          <p:nvSpPr>
            <p:cNvPr id="28" name="Frihåndsform 27"/>
            <p:cNvSpPr/>
            <p:nvPr/>
          </p:nvSpPr>
          <p:spPr>
            <a:xfrm>
              <a:off x="6067433" y="2183026"/>
              <a:ext cx="1515762" cy="1532238"/>
            </a:xfrm>
            <a:custGeom>
              <a:avLst/>
              <a:gdLst>
                <a:gd name="connsiteX0" fmla="*/ 0 w 1515762"/>
                <a:gd name="connsiteY0" fmla="*/ 0 h 1532238"/>
                <a:gd name="connsiteX1" fmla="*/ 1515762 w 1515762"/>
                <a:gd name="connsiteY1" fmla="*/ 0 h 1532238"/>
                <a:gd name="connsiteX2" fmla="*/ 1515762 w 1515762"/>
                <a:gd name="connsiteY2" fmla="*/ 1532238 h 1532238"/>
                <a:gd name="connsiteX3" fmla="*/ 903736 w 1515762"/>
                <a:gd name="connsiteY3" fmla="*/ 1532238 h 1532238"/>
                <a:gd name="connsiteX4" fmla="*/ 903736 w 1515762"/>
                <a:gd name="connsiteY4" fmla="*/ 1375163 h 1532238"/>
                <a:gd name="connsiteX5" fmla="*/ 612026 w 1515762"/>
                <a:gd name="connsiteY5" fmla="*/ 1375163 h 1532238"/>
                <a:gd name="connsiteX6" fmla="*/ 612026 w 1515762"/>
                <a:gd name="connsiteY6" fmla="*/ 1532238 h 1532238"/>
                <a:gd name="connsiteX7" fmla="*/ 0 w 1515762"/>
                <a:gd name="connsiteY7" fmla="*/ 1532238 h 1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5762" h="1532238">
                  <a:moveTo>
                    <a:pt x="0" y="0"/>
                  </a:moveTo>
                  <a:lnTo>
                    <a:pt x="1515762" y="0"/>
                  </a:lnTo>
                  <a:lnTo>
                    <a:pt x="1515762" y="1532238"/>
                  </a:lnTo>
                  <a:lnTo>
                    <a:pt x="903736" y="1532238"/>
                  </a:lnTo>
                  <a:lnTo>
                    <a:pt x="903736" y="1375163"/>
                  </a:lnTo>
                  <a:lnTo>
                    <a:pt x="612026" y="1375163"/>
                  </a:lnTo>
                  <a:lnTo>
                    <a:pt x="612026" y="1532238"/>
                  </a:lnTo>
                  <a:lnTo>
                    <a:pt x="0" y="1532238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TekstSylinder 28"/>
            <p:cNvSpPr txBox="1"/>
            <p:nvPr/>
          </p:nvSpPr>
          <p:spPr>
            <a:xfrm>
              <a:off x="6067433" y="3881054"/>
              <a:ext cx="1515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 smtClean="0">
                  <a:latin typeface="Lato" panose="020F0502020204030203" pitchFamily="34" charset="0"/>
                </a:rPr>
                <a:t>Binærmodul</a:t>
              </a:r>
            </a:p>
          </p:txBody>
        </p:sp>
      </p:grpSp>
      <p:sp>
        <p:nvSpPr>
          <p:cNvPr id="32" name="Frihåndsform 31"/>
          <p:cNvSpPr/>
          <p:nvPr/>
        </p:nvSpPr>
        <p:spPr>
          <a:xfrm>
            <a:off x="5537200" y="2854529"/>
            <a:ext cx="668684" cy="1206500"/>
          </a:xfrm>
          <a:custGeom>
            <a:avLst/>
            <a:gdLst>
              <a:gd name="connsiteX0" fmla="*/ 0 w 662639"/>
              <a:gd name="connsiteY0" fmla="*/ 0 h 1206500"/>
              <a:gd name="connsiteX1" fmla="*/ 254001 w 662639"/>
              <a:gd name="connsiteY1" fmla="*/ 0 h 1206500"/>
              <a:gd name="connsiteX2" fmla="*/ 254001 w 662639"/>
              <a:gd name="connsiteY2" fmla="*/ 481592 h 1206500"/>
              <a:gd name="connsiteX3" fmla="*/ 662639 w 662639"/>
              <a:gd name="connsiteY3" fmla="*/ 481592 h 1206500"/>
              <a:gd name="connsiteX4" fmla="*/ 662639 w 662639"/>
              <a:gd name="connsiteY4" fmla="*/ 1206500 h 1206500"/>
              <a:gd name="connsiteX5" fmla="*/ 0 w 662639"/>
              <a:gd name="connsiteY5" fmla="*/ 120650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639" h="1206500">
                <a:moveTo>
                  <a:pt x="0" y="0"/>
                </a:moveTo>
                <a:lnTo>
                  <a:pt x="254001" y="0"/>
                </a:lnTo>
                <a:lnTo>
                  <a:pt x="254001" y="481592"/>
                </a:lnTo>
                <a:lnTo>
                  <a:pt x="662639" y="481592"/>
                </a:lnTo>
                <a:lnTo>
                  <a:pt x="662639" y="1206500"/>
                </a:lnTo>
                <a:lnTo>
                  <a:pt x="0" y="120650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/>
          <p:cNvSpPr txBox="1"/>
          <p:nvPr/>
        </p:nvSpPr>
        <p:spPr>
          <a:xfrm>
            <a:off x="5591179" y="3533979"/>
            <a:ext cx="54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PSU</a:t>
            </a:r>
            <a:endParaRPr lang="nb-NO" sz="1400" dirty="0">
              <a:latin typeface="Lato" panose="020F0502020204030203" pitchFamily="34" charset="0"/>
            </a:endParaRPr>
          </a:p>
        </p:txBody>
      </p:sp>
      <p:sp>
        <p:nvSpPr>
          <p:cNvPr id="15" name="Prosess 14"/>
          <p:cNvSpPr/>
          <p:nvPr/>
        </p:nvSpPr>
        <p:spPr>
          <a:xfrm>
            <a:off x="2520564" y="3337888"/>
            <a:ext cx="946206" cy="72314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2" name="Frihåndsform 51"/>
          <p:cNvSpPr/>
          <p:nvPr/>
        </p:nvSpPr>
        <p:spPr>
          <a:xfrm>
            <a:off x="2873721" y="2854528"/>
            <a:ext cx="1006514" cy="1206500"/>
          </a:xfrm>
          <a:custGeom>
            <a:avLst/>
            <a:gdLst>
              <a:gd name="connsiteX0" fmla="*/ 664607 w 1006514"/>
              <a:gd name="connsiteY0" fmla="*/ 0 h 1206500"/>
              <a:gd name="connsiteX1" fmla="*/ 1006514 w 1006514"/>
              <a:gd name="connsiteY1" fmla="*/ 0 h 1206500"/>
              <a:gd name="connsiteX2" fmla="*/ 1006514 w 1006514"/>
              <a:gd name="connsiteY2" fmla="*/ 1206500 h 1206500"/>
              <a:gd name="connsiteX3" fmla="*/ 664607 w 1006514"/>
              <a:gd name="connsiteY3" fmla="*/ 1206500 h 1206500"/>
              <a:gd name="connsiteX4" fmla="*/ 664607 w 1006514"/>
              <a:gd name="connsiteY4" fmla="*/ 418093 h 1206500"/>
              <a:gd name="connsiteX5" fmla="*/ 0 w 1006514"/>
              <a:gd name="connsiteY5" fmla="*/ 418093 h 1206500"/>
              <a:gd name="connsiteX6" fmla="*/ 0 w 1006514"/>
              <a:gd name="connsiteY6" fmla="*/ 1 h 1206500"/>
              <a:gd name="connsiteX7" fmla="*/ 664607 w 1006514"/>
              <a:gd name="connsiteY7" fmla="*/ 1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514" h="1206500">
                <a:moveTo>
                  <a:pt x="664607" y="0"/>
                </a:moveTo>
                <a:lnTo>
                  <a:pt x="1006514" y="0"/>
                </a:lnTo>
                <a:lnTo>
                  <a:pt x="1006514" y="1206500"/>
                </a:lnTo>
                <a:lnTo>
                  <a:pt x="664607" y="1206500"/>
                </a:lnTo>
                <a:lnTo>
                  <a:pt x="664607" y="418093"/>
                </a:lnTo>
                <a:lnTo>
                  <a:pt x="0" y="418093"/>
                </a:lnTo>
                <a:lnTo>
                  <a:pt x="0" y="1"/>
                </a:lnTo>
                <a:lnTo>
                  <a:pt x="664607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Frihåndsform 50"/>
          <p:cNvSpPr/>
          <p:nvPr/>
        </p:nvSpPr>
        <p:spPr>
          <a:xfrm>
            <a:off x="5870601" y="2854527"/>
            <a:ext cx="1003301" cy="1206500"/>
          </a:xfrm>
          <a:custGeom>
            <a:avLst/>
            <a:gdLst>
              <a:gd name="connsiteX0" fmla="*/ 520701 w 1003301"/>
              <a:gd name="connsiteY0" fmla="*/ 0 h 1206500"/>
              <a:gd name="connsiteX1" fmla="*/ 1003301 w 1003301"/>
              <a:gd name="connsiteY1" fmla="*/ 0 h 1206500"/>
              <a:gd name="connsiteX2" fmla="*/ 1003301 w 1003301"/>
              <a:gd name="connsiteY2" fmla="*/ 1206500 h 1206500"/>
              <a:gd name="connsiteX3" fmla="*/ 520701 w 1003301"/>
              <a:gd name="connsiteY3" fmla="*/ 1206500 h 1206500"/>
              <a:gd name="connsiteX4" fmla="*/ 520701 w 1003301"/>
              <a:gd name="connsiteY4" fmla="*/ 1206499 h 1206500"/>
              <a:gd name="connsiteX5" fmla="*/ 419101 w 1003301"/>
              <a:gd name="connsiteY5" fmla="*/ 1206499 h 1206500"/>
              <a:gd name="connsiteX6" fmla="*/ 419101 w 1003301"/>
              <a:gd name="connsiteY6" fmla="*/ 797436 h 1206500"/>
              <a:gd name="connsiteX7" fmla="*/ 418272 w 1003301"/>
              <a:gd name="connsiteY7" fmla="*/ 797436 h 1206500"/>
              <a:gd name="connsiteX8" fmla="*/ 418272 w 1003301"/>
              <a:gd name="connsiteY8" fmla="*/ 418093 h 1206500"/>
              <a:gd name="connsiteX9" fmla="*/ 0 w 1003301"/>
              <a:gd name="connsiteY9" fmla="*/ 418093 h 1206500"/>
              <a:gd name="connsiteX10" fmla="*/ 0 w 1003301"/>
              <a:gd name="connsiteY10" fmla="*/ 1 h 1206500"/>
              <a:gd name="connsiteX11" fmla="*/ 520701 w 1003301"/>
              <a:gd name="connsiteY11" fmla="*/ 1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3301" h="1206500">
                <a:moveTo>
                  <a:pt x="520701" y="0"/>
                </a:moveTo>
                <a:lnTo>
                  <a:pt x="1003301" y="0"/>
                </a:lnTo>
                <a:lnTo>
                  <a:pt x="1003301" y="1206500"/>
                </a:lnTo>
                <a:lnTo>
                  <a:pt x="520701" y="1206500"/>
                </a:lnTo>
                <a:lnTo>
                  <a:pt x="520701" y="1206499"/>
                </a:lnTo>
                <a:lnTo>
                  <a:pt x="419101" y="1206499"/>
                </a:lnTo>
                <a:lnTo>
                  <a:pt x="419101" y="797436"/>
                </a:lnTo>
                <a:lnTo>
                  <a:pt x="418272" y="797436"/>
                </a:lnTo>
                <a:lnTo>
                  <a:pt x="418272" y="418093"/>
                </a:lnTo>
                <a:lnTo>
                  <a:pt x="0" y="418093"/>
                </a:lnTo>
                <a:lnTo>
                  <a:pt x="0" y="1"/>
                </a:lnTo>
                <a:lnTo>
                  <a:pt x="52070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TekstSylinder 52"/>
          <p:cNvSpPr txBox="1"/>
          <p:nvPr/>
        </p:nvSpPr>
        <p:spPr>
          <a:xfrm>
            <a:off x="2719016" y="3545569"/>
            <a:ext cx="54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PSU</a:t>
            </a:r>
            <a:endParaRPr lang="nb-NO" sz="1400" dirty="0">
              <a:latin typeface="Lato" panose="020F0502020204030203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2520564" y="2175069"/>
            <a:ext cx="1822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Kontroll- og </a:t>
            </a:r>
            <a:r>
              <a:rPr lang="nb-NO" sz="1400" dirty="0" err="1" smtClean="0">
                <a:latin typeface="Lato" panose="020F0502020204030203" pitchFamily="34" charset="0"/>
              </a:rPr>
              <a:t>lyskrets</a:t>
            </a:r>
            <a:endParaRPr lang="nb-NO" sz="1400" dirty="0" smtClean="0">
              <a:latin typeface="Lato" panose="020F0502020204030203" pitchFamily="34" charset="0"/>
            </a:endParaRPr>
          </a:p>
        </p:txBody>
      </p:sp>
      <p:sp>
        <p:nvSpPr>
          <p:cNvPr id="54" name="TekstSylinder 53"/>
          <p:cNvSpPr txBox="1"/>
          <p:nvPr/>
        </p:nvSpPr>
        <p:spPr>
          <a:xfrm>
            <a:off x="5537200" y="2175069"/>
            <a:ext cx="1822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Kontroll- og </a:t>
            </a:r>
            <a:r>
              <a:rPr lang="nb-NO" sz="1400" dirty="0" err="1" smtClean="0">
                <a:latin typeface="Lato" panose="020F0502020204030203" pitchFamily="34" charset="0"/>
              </a:rPr>
              <a:t>lyskrets</a:t>
            </a:r>
            <a:endParaRPr lang="nb-NO" sz="1400" dirty="0" smtClean="0">
              <a:latin typeface="Lato" panose="020F0502020204030203" pitchFamily="34" charset="0"/>
            </a:endParaRPr>
          </a:p>
        </p:txBody>
      </p:sp>
      <p:cxnSp>
        <p:nvCxnSpPr>
          <p:cNvPr id="22" name="Rett pil 21"/>
          <p:cNvCxnSpPr/>
          <p:nvPr/>
        </p:nvCxnSpPr>
        <p:spPr>
          <a:xfrm flipH="1">
            <a:off x="3431713" y="2469577"/>
            <a:ext cx="2446" cy="232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Rett pil 54"/>
          <p:cNvCxnSpPr/>
          <p:nvPr/>
        </p:nvCxnSpPr>
        <p:spPr>
          <a:xfrm flipH="1">
            <a:off x="6441689" y="2482846"/>
            <a:ext cx="2446" cy="232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kstSylinder 20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Oversikt over funksjonsblokkene i Binær- og Dimmermodul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Kapasitiv strømforsyning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11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Skjemategning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4" y="2209419"/>
            <a:ext cx="7624572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Kapasitiv strømforsyning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12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Effektberegning og estimering av filmkondensator C1</a:t>
            </a:r>
            <a:endParaRPr lang="nb-NO" sz="1400" dirty="0">
              <a:latin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0926587"/>
                  </p:ext>
                </p:extLst>
              </p:nvPr>
            </p:nvGraphicFramePr>
            <p:xfrm>
              <a:off x="1024572" y="1824039"/>
              <a:ext cx="5539740" cy="16642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18335"/>
                    <a:gridCol w="575310"/>
                    <a:gridCol w="1461135"/>
                    <a:gridCol w="1584960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Komponent- navn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 err="1">
                              <a:effectLst/>
                              <a:latin typeface="Lato" panose="020F0502020204030203" pitchFamily="34" charset="0"/>
                            </a:rPr>
                            <a:t>RefDes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Effektforbruk Pd [mW]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Kommentar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Atmel ATMEGA48PV-10AU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MCU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60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@ 8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𝑀h𝑧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𝑐𝑟𝑦𝑠𝑡𝑎𝑙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𝑉𝐶𝐶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𝐼𝐶𝐶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=12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nRF51422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35,4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b-NO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=4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𝑑𝐵𝑚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=11,8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</a:p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𝑉𝐷𝐷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                      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TI UA78M05CDCYG3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VR1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60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b-NO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=10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nb-NO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𝑏𝑖𝑎𝑠</m:t>
                                  </m:r>
                                </m:sub>
                              </m:sSub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=6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 err="1">
                              <a:effectLst/>
                              <a:latin typeface="Lato" panose="020F0502020204030203" pitchFamily="34" charset="0"/>
                            </a:rPr>
                            <a:t>Omron</a:t>
                          </a: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 G5Q-1AEU 5DC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K1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200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b-NO" sz="9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nb-NO" sz="9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=5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=40 </m:t>
                              </m:r>
                              <m:r>
                                <a:rPr lang="nb-NO" sz="900">
                                  <a:effectLst/>
                                  <a:latin typeface="Cambria Math" panose="02040503050406030204" pitchFamily="18" charset="0"/>
                                </a:rPr>
                                <m:t>𝑚𝐴</m:t>
                              </m:r>
                            </m:oMath>
                          </a14:m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 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Total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355,4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Sikkerhetsmargin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10 %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Total effekt med sikkerhetsmargin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391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0926587"/>
                  </p:ext>
                </p:extLst>
              </p:nvPr>
            </p:nvGraphicFramePr>
            <p:xfrm>
              <a:off x="1024572" y="1824039"/>
              <a:ext cx="5539740" cy="16642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18335"/>
                    <a:gridCol w="575310"/>
                    <a:gridCol w="1461135"/>
                    <a:gridCol w="1584960"/>
                  </a:tblGrid>
                  <a:tr h="1828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Komponent- navn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 err="1">
                              <a:effectLst/>
                              <a:latin typeface="Lato" panose="020F0502020204030203" pitchFamily="34" charset="0"/>
                            </a:rPr>
                            <a:t>RefDes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Effektforbruk Pd [mW]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1000" dirty="0">
                              <a:effectLst/>
                              <a:latin typeface="Lato" panose="020F0502020204030203" pitchFamily="34" charset="0"/>
                            </a:rPr>
                            <a:t>Kommentar</a:t>
                          </a:r>
                          <a:endParaRPr lang="nb-NO" sz="105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Atmel ATMEGA48PV-10AU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MCU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60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250000" t="-64815" r="-1538" b="-366667"/>
                          </a:stretch>
                        </a:blip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nRF51422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35,4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250000" t="-161818" r="-1538" b="-260000"/>
                          </a:stretch>
                        </a:blipFill>
                      </a:tcPr>
                    </a:tc>
                  </a:tr>
                  <a:tr h="1645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TI UA78M05CDCYG3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VR1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60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250000" t="-533333" r="-1538" b="-429630"/>
                          </a:stretch>
                        </a:blipFill>
                      </a:tcPr>
                    </a:tc>
                  </a:tr>
                  <a:tr h="1645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 err="1">
                              <a:effectLst/>
                              <a:latin typeface="Lato" panose="020F0502020204030203" pitchFamily="34" charset="0"/>
                            </a:rPr>
                            <a:t>Omron</a:t>
                          </a: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 G5Q-1AEU 5DC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K1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200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250000" t="-633333" r="-1538" b="-329630"/>
                          </a:stretch>
                        </a:blipFill>
                      </a:tcPr>
                    </a:tc>
                  </a:tr>
                  <a:tr h="1645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Total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355,4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645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Sikkerhetsmargin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10 %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645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Total effekt med sikkerhetsmargin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>
                              <a:effectLst/>
                              <a:latin typeface="Lato" panose="020F0502020204030203" pitchFamily="34" charset="0"/>
                            </a:rPr>
                            <a:t>391</a:t>
                          </a:r>
                          <a:endParaRPr lang="nb-NO" sz="90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nb-NO" sz="900" dirty="0">
                              <a:effectLst/>
                              <a:latin typeface="Lato" panose="020F0502020204030203" pitchFamily="34" charset="0"/>
                            </a:rPr>
                            <a:t> </a:t>
                          </a:r>
                          <a:endParaRPr lang="nb-NO" sz="900" dirty="0">
                            <a:solidFill>
                              <a:srgbClr val="5A5A5A"/>
                            </a:solidFill>
                            <a:effectLst/>
                            <a:latin typeface="Lato" panose="020F0502020204030203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kstSylinder 7"/>
          <p:cNvSpPr txBox="1"/>
          <p:nvPr/>
        </p:nvSpPr>
        <p:spPr>
          <a:xfrm>
            <a:off x="2724151" y="3562350"/>
            <a:ext cx="217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Effektberegning for Binærmodul</a:t>
            </a:r>
            <a:endParaRPr lang="nb-NO" sz="1100" dirty="0">
              <a:latin typeface="Lato" panose="020F0502020204030203" pitchFamily="34" charset="0"/>
            </a:endParaRPr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78470"/>
              </p:ext>
            </p:extLst>
          </p:nvPr>
        </p:nvGraphicFramePr>
        <p:xfrm>
          <a:off x="995997" y="4076700"/>
          <a:ext cx="6143308" cy="1597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8178"/>
                <a:gridCol w="575310"/>
                <a:gridCol w="1461135"/>
                <a:gridCol w="2178685"/>
              </a:tblGrid>
              <a:tr h="28082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1000" dirty="0">
                          <a:effectLst/>
                          <a:latin typeface="Lato" panose="020F0502020204030203" pitchFamily="34" charset="0"/>
                        </a:rPr>
                        <a:t>Komponent- navn</a:t>
                      </a:r>
                      <a:endParaRPr lang="nb-NO" sz="10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1000" dirty="0" err="1">
                          <a:effectLst/>
                          <a:latin typeface="Lato" panose="020F0502020204030203" pitchFamily="34" charset="0"/>
                        </a:rPr>
                        <a:t>RefDes</a:t>
                      </a:r>
                      <a:endParaRPr lang="nb-NO" sz="10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1000" dirty="0">
                          <a:effectLst/>
                          <a:latin typeface="Lato" panose="020F0502020204030203" pitchFamily="34" charset="0"/>
                        </a:rPr>
                        <a:t>Effektforbruk Pd [mW]</a:t>
                      </a:r>
                      <a:endParaRPr lang="nb-NO" sz="10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1000" dirty="0">
                          <a:effectLst/>
                          <a:latin typeface="Lato" panose="020F0502020204030203" pitchFamily="34" charset="0"/>
                        </a:rPr>
                        <a:t>Kommentar</a:t>
                      </a:r>
                      <a:endParaRPr lang="nb-NO" sz="10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Atmel ATMEGA48PV-10AU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MCU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60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Lato" panose="020F0502020204030203" pitchFamily="34" charset="0"/>
                        </a:rPr>
                        <a:t>@ 8 Mhz crystal, VCC = %V, ICC = 12 mA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 smtClean="0">
                          <a:effectLst/>
                          <a:latin typeface="Lato" panose="020F0502020204030203" pitchFamily="34" charset="0"/>
                        </a:rPr>
                        <a:t>nRF51422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35,4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Tx = 4 dBm , I = 11.8 mA, VDD = 3 V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TI UA78M05CDCYG3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VR1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60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Lato" panose="020F0502020204030203" pitchFamily="34" charset="0"/>
                        </a:rPr>
                        <a:t>V in = 10 V , Ibias = 6 mA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kern="1800" dirty="0">
                          <a:effectLst/>
                          <a:latin typeface="Lato" panose="020F0502020204030203" pitchFamily="34" charset="0"/>
                        </a:rPr>
                        <a:t>FS H11AA1M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OPC1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150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Ic = 50 mA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FS MOC3023SR2M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OPC2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100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Ic = 60 mA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Total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405,4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Sikkerhetsmargin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10 %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Total effekt med sikkerhetsmargin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446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nb-NO" sz="900" dirty="0">
                          <a:effectLst/>
                          <a:latin typeface="Lato" panose="020F0502020204030203" pitchFamily="34" charset="0"/>
                        </a:rPr>
                        <a:t> </a:t>
                      </a:r>
                      <a:endParaRPr lang="nb-NO" sz="900" dirty="0">
                        <a:solidFill>
                          <a:srgbClr val="5A5A5A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>
            <a:off x="2724151" y="5753100"/>
            <a:ext cx="2371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Effektberegning for Dimmermodul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8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Kapasitiv strømforsyning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13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Lato" panose="020F0502020204030203" pitchFamily="34" charset="0"/>
              </a:rPr>
              <a:t>Effektberegning og </a:t>
            </a:r>
            <a:r>
              <a:rPr lang="nb-NO" sz="1200" dirty="0" smtClean="0">
                <a:latin typeface="Lato" panose="020F0502020204030203" pitchFamily="34" charset="0"/>
              </a:rPr>
              <a:t>estimering </a:t>
            </a:r>
            <a:r>
              <a:rPr lang="nb-NO" sz="1200" dirty="0">
                <a:latin typeface="Lato" panose="020F0502020204030203" pitchFamily="34" charset="0"/>
              </a:rPr>
              <a:t>av filmkondensator </a:t>
            </a:r>
            <a:r>
              <a:rPr lang="nb-NO" sz="1200" dirty="0" smtClean="0">
                <a:latin typeface="Lato" panose="020F0502020204030203" pitchFamily="34" charset="0"/>
              </a:rPr>
              <a:t>C1</a:t>
            </a:r>
            <a:endParaRPr lang="nb-NO" sz="1400" dirty="0">
              <a:latin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ktangel 6"/>
              <p:cNvSpPr/>
              <p:nvPr/>
            </p:nvSpPr>
            <p:spPr>
              <a:xfrm>
                <a:off x="1173506" y="2184349"/>
                <a:ext cx="3547894" cy="45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sz="1200" i="1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nb-NO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b-NO" sz="12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nb-NO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b-NO" sz="1200" b="0" i="0" smtClean="0">
                          <a:latin typeface="Cambria Math" panose="02040503050406030204" pitchFamily="18" charset="0"/>
                        </a:rPr>
                        <m:t>Bin</m:t>
                      </m:r>
                      <m:r>
                        <a:rPr lang="nb-NO" sz="1200" b="0" i="0" smtClean="0">
                          <a:latin typeface="Cambria Math" panose="02040503050406030204" pitchFamily="18" charset="0"/>
                        </a:rPr>
                        <m:t>æ</m:t>
                      </m:r>
                      <m:r>
                        <m:rPr>
                          <m:sty m:val="p"/>
                        </m:rPr>
                        <a:rPr lang="nb-NO" sz="1200" b="0" i="0" smtClean="0">
                          <a:latin typeface="Cambria Math" panose="02040503050406030204" pitchFamily="18" charset="0"/>
                        </a:rPr>
                        <m:t>rmodul</m:t>
                      </m:r>
                      <m:r>
                        <a:rPr lang="nb-NO" sz="1200" i="0">
                          <a:latin typeface="Cambria Math" panose="02040503050406030204" pitchFamily="18" charset="0"/>
                        </a:rPr>
                        <m:t>=391∗</m:t>
                      </m:r>
                      <m:f>
                        <m:f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0,812</m:t>
                          </m:r>
                        </m:den>
                      </m:f>
                      <m:r>
                        <a:rPr lang="nb-NO" sz="1200" i="0">
                          <a:latin typeface="Cambria Math" panose="02040503050406030204" pitchFamily="18" charset="0"/>
                        </a:rPr>
                        <m:t>=482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b-NO" sz="1600" dirty="0"/>
              </a:p>
            </p:txBody>
          </p:sp>
        </mc:Choice>
        <mc:Fallback xmlns="">
          <p:sp>
            <p:nvSpPr>
              <p:cNvPr id="7" name="Rektange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06" y="2184349"/>
                <a:ext cx="3547894" cy="4587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ktangel 10"/>
              <p:cNvSpPr/>
              <p:nvPr/>
            </p:nvSpPr>
            <p:spPr>
              <a:xfrm>
                <a:off x="1173506" y="2683368"/>
                <a:ext cx="3685753" cy="45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b-NO" sz="1200" i="1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nb-NO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b-NO" sz="12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nb-NO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b-NO" sz="1200" b="0" i="0" smtClean="0">
                          <a:latin typeface="Cambria Math" panose="02040503050406030204" pitchFamily="18" charset="0"/>
                        </a:rPr>
                        <m:t>Dimmermodul</m:t>
                      </m:r>
                      <m:r>
                        <a:rPr lang="nb-NO" sz="1200" i="0">
                          <a:latin typeface="Cambria Math" panose="02040503050406030204" pitchFamily="18" charset="0"/>
                        </a:rPr>
                        <m:t>=446∗</m:t>
                      </m:r>
                      <m:f>
                        <m:f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0,812</m:t>
                          </m:r>
                        </m:den>
                      </m:f>
                      <m:r>
                        <a:rPr lang="nb-NO" sz="1200" i="0">
                          <a:latin typeface="Cambria Math" panose="02040503050406030204" pitchFamily="18" charset="0"/>
                        </a:rPr>
                        <m:t>=549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nb-NO" sz="1400" dirty="0"/>
              </a:p>
            </p:txBody>
          </p:sp>
        </mc:Choice>
        <mc:Fallback xmlns="">
          <p:sp>
            <p:nvSpPr>
              <p:cNvPr id="11" name="Rektange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06" y="2683368"/>
                <a:ext cx="3685753" cy="4587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ktangel 11"/>
              <p:cNvSpPr/>
              <p:nvPr/>
            </p:nvSpPr>
            <p:spPr>
              <a:xfrm>
                <a:off x="1173506" y="3931732"/>
                <a:ext cx="4076699" cy="561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𝑏𝑖𝑛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æ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nb-NO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b-NO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b-NO" sz="1200" i="0">
                                  <a:latin typeface="Cambria Math" panose="02040503050406030204" pitchFamily="18" charset="0"/>
                                </a:rPr>
                                <m:t>482 </m:t>
                              </m:r>
                              <m:r>
                                <a:rPr lang="nb-NO" sz="1200" i="1"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num>
                            <m:den>
                              <m:r>
                                <a:rPr lang="nb-NO" sz="1200" i="0">
                                  <a:latin typeface="Cambria Math" panose="02040503050406030204" pitchFamily="18" charset="0"/>
                                </a:rPr>
                                <m:t>5 </m:t>
                              </m:r>
                              <m:r>
                                <a:rPr lang="nb-NO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num>
                        <m:den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∗50 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∗230 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nb-NO" sz="1200" i="0">
                          <a:latin typeface="Cambria Math" panose="02040503050406030204" pitchFamily="18" charset="0"/>
                        </a:rPr>
                        <m:t>=1,33∗ </m:t>
                      </m:r>
                      <m:sSup>
                        <m:sSup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nb-NO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1200" i="0">
                          <a:latin typeface="Cambria Math" panose="02040503050406030204" pitchFamily="18" charset="0"/>
                        </a:rPr>
                        <m:t> ≈1,3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2" name="Rektange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06" y="3931732"/>
                <a:ext cx="4076699" cy="561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ktangel 12"/>
              <p:cNvSpPr/>
              <p:nvPr/>
            </p:nvSpPr>
            <p:spPr>
              <a:xfrm>
                <a:off x="1151413" y="4601206"/>
                <a:ext cx="4209378" cy="565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𝑑𝑖𝑚𝑚𝑒𝑟</m:t>
                          </m:r>
                        </m:sub>
                      </m:sSub>
                      <m:r>
                        <a:rPr lang="nb-NO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nb-NO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b-NO" sz="1200" i="0">
                                  <a:latin typeface="Cambria Math" panose="02040503050406030204" pitchFamily="18" charset="0"/>
                                </a:rPr>
                                <m:t>549 </m:t>
                              </m:r>
                              <m:r>
                                <a:rPr lang="nb-NO" sz="1200" i="1"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num>
                            <m:den>
                              <m:r>
                                <a:rPr lang="nb-NO" sz="1200" i="0">
                                  <a:latin typeface="Cambria Math" panose="02040503050406030204" pitchFamily="18" charset="0"/>
                                </a:rPr>
                                <m:t>5 </m:t>
                              </m:r>
                              <m:r>
                                <a:rPr lang="nb-NO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num>
                        <m:den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∗50 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𝐻𝑧</m:t>
                          </m:r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∗230 </m:t>
                          </m:r>
                          <m:r>
                            <a:rPr lang="nb-NO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nb-NO" sz="1200" i="0">
                          <a:latin typeface="Cambria Math" panose="02040503050406030204" pitchFamily="18" charset="0"/>
                        </a:rPr>
                        <m:t>=1,52∗ </m:t>
                      </m:r>
                      <m:sSup>
                        <m:sSupPr>
                          <m:ctrlPr>
                            <a:rPr lang="nb-NO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b-NO" sz="1200" i="0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nb-NO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sz="1200" i="0">
                          <a:latin typeface="Cambria Math" panose="02040503050406030204" pitchFamily="18" charset="0"/>
                        </a:rPr>
                        <m:t> ≈1,5 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b-NO" sz="12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nb-NO" sz="1200" dirty="0"/>
              </a:p>
            </p:txBody>
          </p:sp>
        </mc:Choice>
        <mc:Fallback xmlns="">
          <p:sp>
            <p:nvSpPr>
              <p:cNvPr id="13" name="Rektange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13" y="4601206"/>
                <a:ext cx="4209378" cy="56502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ktangel 13"/>
              <p:cNvSpPr/>
              <p:nvPr/>
            </p:nvSpPr>
            <p:spPr>
              <a:xfrm>
                <a:off x="1173506" y="5482026"/>
                <a:ext cx="32563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1400" b="0" i="0" smtClean="0">
                          <a:latin typeface="Cambria Math" panose="02040503050406030204" pitchFamily="18" charset="0"/>
                        </a:rPr>
                        <m:t>Ergo</m:t>
                      </m:r>
                      <m:r>
                        <a:rPr lang="nb-NO" sz="1400" b="0" i="0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m:rPr>
                          <m:sty m:val="p"/>
                        </m:rPr>
                        <a:rPr lang="nb-NO" sz="1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nb-NO" sz="1400" b="0" i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nb-NO" sz="1400" b="0" i="0" smtClean="0">
                          <a:latin typeface="Cambria Math" panose="02040503050406030204" pitchFamily="18" charset="0"/>
                        </a:rPr>
                        <m:t>velges</m:t>
                      </m:r>
                      <m:r>
                        <a:rPr lang="nb-NO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b-NO" sz="1400" b="0" i="0" smtClean="0">
                          <a:latin typeface="Cambria Math" panose="02040503050406030204" pitchFamily="18" charset="0"/>
                        </a:rPr>
                        <m:t>til</m:t>
                      </m:r>
                      <m:r>
                        <a:rPr lang="nb-NO" sz="1400" b="0" i="0" smtClean="0">
                          <a:latin typeface="Cambria Math" panose="02040503050406030204" pitchFamily="18" charset="0"/>
                        </a:rPr>
                        <m:t> 1,5 </m:t>
                      </m:r>
                      <m:r>
                        <a:rPr lang="nb-NO" sz="1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nb-NO" sz="14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nb-NO" sz="1400" dirty="0"/>
              </a:p>
            </p:txBody>
          </p:sp>
        </mc:Choice>
        <mc:Fallback xmlns="">
          <p:sp>
            <p:nvSpPr>
              <p:cNvPr id="14" name="Rektange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06" y="5482026"/>
                <a:ext cx="3256308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ktangel 14"/>
          <p:cNvSpPr/>
          <p:nvPr/>
        </p:nvSpPr>
        <p:spPr>
          <a:xfrm>
            <a:off x="743520" y="1691953"/>
            <a:ext cx="6886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 antar </a:t>
            </a:r>
            <a:r>
              <a:rPr lang="nb-NO" sz="1200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likeretterbro med </a:t>
            </a:r>
            <a:r>
              <a:rPr lang="nb-NO" sz="1200" dirty="0" smtClean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effektivitet </a:t>
            </a:r>
            <a:r>
              <a:rPr lang="nb-NO" sz="1200" dirty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81,2 </a:t>
            </a:r>
            <a:r>
              <a:rPr lang="nb-NO" sz="1200" dirty="0" smtClean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%.  For å kunne levere beregnet effekt på DC-siden av denne likeretterbroen, må filmkondensator C1 dimensjoneres til å levere følgende effekt:</a:t>
            </a:r>
            <a:endParaRPr lang="nb-NO" sz="1200" dirty="0"/>
          </a:p>
        </p:txBody>
      </p:sp>
      <p:sp>
        <p:nvSpPr>
          <p:cNvPr id="17" name="Rektangel 16"/>
          <p:cNvSpPr/>
          <p:nvPr/>
        </p:nvSpPr>
        <p:spPr>
          <a:xfrm>
            <a:off x="743520" y="3429074"/>
            <a:ext cx="6886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200" dirty="0" smtClean="0">
                <a:solidFill>
                  <a:srgbClr val="5A5A5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 kan dermed estimere en kapasitansverdi for C1: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66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Kapasitiv strømforsyning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14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Måling: Reell transientspenning, Binærmodul med og uten Kontrollmodul (nRF51 </a:t>
            </a:r>
            <a:r>
              <a:rPr lang="nb-NO" sz="1200" dirty="0" err="1" smtClean="0">
                <a:latin typeface="Lato" panose="020F0502020204030203" pitchFamily="34" charset="0"/>
              </a:rPr>
              <a:t>Dongle</a:t>
            </a:r>
            <a:r>
              <a:rPr lang="nb-NO" sz="1200" dirty="0" smtClean="0">
                <a:latin typeface="Lato" panose="020F0502020204030203" pitchFamily="34" charset="0"/>
              </a:rPr>
              <a:t>) 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78073"/>
            <a:ext cx="3810000" cy="256698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2378073"/>
            <a:ext cx="3810000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Kapasitiv strømforsyning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15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Måling: Reell transientstrøm, Binærmodul med og uten Kontrollmodul (nRF51 </a:t>
            </a:r>
            <a:r>
              <a:rPr lang="nb-NO" sz="1200" dirty="0" err="1" smtClean="0">
                <a:latin typeface="Lato" panose="020F0502020204030203" pitchFamily="34" charset="0"/>
              </a:rPr>
              <a:t>Dongle</a:t>
            </a:r>
            <a:r>
              <a:rPr lang="nb-NO" sz="1200" dirty="0" smtClean="0">
                <a:latin typeface="Lato" panose="020F0502020204030203" pitchFamily="34" charset="0"/>
              </a:rPr>
              <a:t>) 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78073"/>
            <a:ext cx="3809999" cy="256698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2378073"/>
            <a:ext cx="3810000" cy="25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Kontrollkrets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16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60" y="1901952"/>
            <a:ext cx="4526280" cy="3473196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Felles for både Binær og Dimmermodul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Binærmodul; Relékrets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17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68" y="2218182"/>
            <a:ext cx="4169664" cy="27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</a:t>
            </a:r>
            <a:r>
              <a:rPr lang="nb-NO" dirty="0" smtClean="0"/>
              <a:t>ysdimming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18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1829991"/>
            <a:ext cx="4772025" cy="18288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3658791"/>
            <a:ext cx="4514850" cy="1895475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5515546" y="2533650"/>
            <a:ext cx="2609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Dimming «</a:t>
            </a:r>
            <a:r>
              <a:rPr lang="nb-NO" sz="1400" dirty="0" err="1" smtClean="0">
                <a:latin typeface="Lato" panose="020F0502020204030203" pitchFamily="34" charset="0"/>
              </a:rPr>
              <a:t>Leading</a:t>
            </a:r>
            <a:r>
              <a:rPr lang="nb-NO" sz="1400" dirty="0" smtClean="0">
                <a:latin typeface="Lato" panose="020F0502020204030203" pitchFamily="34" charset="0"/>
              </a:rPr>
              <a:t> </a:t>
            </a:r>
            <a:r>
              <a:rPr lang="nb-NO" sz="1400" dirty="0" err="1" smtClean="0">
                <a:latin typeface="Lato" panose="020F0502020204030203" pitchFamily="34" charset="0"/>
              </a:rPr>
              <a:t>edge</a:t>
            </a:r>
            <a:r>
              <a:rPr lang="nb-NO" sz="1400" dirty="0" smtClean="0">
                <a:latin typeface="Lato" panose="020F0502020204030203" pitchFamily="34" charset="0"/>
              </a:rPr>
              <a:t>»</a:t>
            </a:r>
            <a:endParaRPr lang="nb-NO" sz="1400" dirty="0">
              <a:latin typeface="Lato" panose="020F0502020204030203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5515545" y="4452639"/>
            <a:ext cx="2609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latin typeface="Lato" panose="020F0502020204030203" pitchFamily="34" charset="0"/>
              </a:rPr>
              <a:t>Dimming «</a:t>
            </a:r>
            <a:r>
              <a:rPr lang="nb-NO" sz="1400" dirty="0" err="1" smtClean="0">
                <a:latin typeface="Lato" panose="020F0502020204030203" pitchFamily="34" charset="0"/>
              </a:rPr>
              <a:t>Trailing</a:t>
            </a:r>
            <a:r>
              <a:rPr lang="nb-NO" sz="1400" dirty="0" smtClean="0">
                <a:latin typeface="Lato" panose="020F0502020204030203" pitchFamily="34" charset="0"/>
              </a:rPr>
              <a:t> </a:t>
            </a:r>
            <a:r>
              <a:rPr lang="nb-NO" sz="1400" dirty="0" err="1" smtClean="0">
                <a:latin typeface="Lato" panose="020F0502020204030203" pitchFamily="34" charset="0"/>
              </a:rPr>
              <a:t>edge</a:t>
            </a:r>
            <a:r>
              <a:rPr lang="nb-NO" sz="1400" dirty="0" smtClean="0">
                <a:latin typeface="Lato" panose="020F0502020204030203" pitchFamily="34" charset="0"/>
              </a:rPr>
              <a:t>»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Dimmermodul; Zero Cross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19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04891"/>
            <a:ext cx="4569922" cy="3229428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20" y="2804293"/>
            <a:ext cx="2836718" cy="1483822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Deteksjonskrets for nullkryssing av linjespenning</a:t>
            </a:r>
            <a:endParaRPr lang="nb-NO" sz="1400" dirty="0">
              <a:latin typeface="Lato" panose="020F0502020204030203" pitchFamily="34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1543050" y="5502920"/>
            <a:ext cx="3028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Simulering av Zero Cross deteksjonskrets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9" b="16667"/>
          <a:stretch/>
        </p:blipFill>
        <p:spPr>
          <a:xfrm>
            <a:off x="1906524" y="269599"/>
            <a:ext cx="5330952" cy="5993097"/>
          </a:xfrm>
          <a:prstGeom prst="rect">
            <a:avLst/>
          </a:prstGeom>
        </p:spPr>
      </p:pic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7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Dimmermodul; </a:t>
            </a:r>
            <a:r>
              <a:rPr lang="nb-NO" dirty="0" err="1" smtClean="0"/>
              <a:t>Dimmerkrets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20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06" y="2446401"/>
            <a:ext cx="6838188" cy="2403348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 smtClean="0">
                <a:latin typeface="Lato" panose="020F0502020204030203" pitchFamily="34" charset="0"/>
              </a:rPr>
              <a:t>Triac</a:t>
            </a:r>
            <a:r>
              <a:rPr lang="nb-NO" sz="1200" dirty="0" smtClean="0">
                <a:latin typeface="Lato" panose="020F0502020204030203" pitchFamily="34" charset="0"/>
              </a:rPr>
              <a:t>-basert </a:t>
            </a:r>
            <a:r>
              <a:rPr lang="nb-NO" sz="1200" dirty="0" err="1" smtClean="0">
                <a:latin typeface="Lato" panose="020F0502020204030203" pitchFamily="34" charset="0"/>
              </a:rPr>
              <a:t>dimmerkrets</a:t>
            </a:r>
            <a:r>
              <a:rPr lang="nb-NO" sz="1200" dirty="0" smtClean="0">
                <a:latin typeface="Lato" panose="020F0502020204030203" pitchFamily="34" charset="0"/>
              </a:rPr>
              <a:t> med </a:t>
            </a:r>
            <a:r>
              <a:rPr lang="nb-NO" sz="1200" dirty="0" err="1" smtClean="0">
                <a:latin typeface="Lato" panose="020F0502020204030203" pitchFamily="34" charset="0"/>
              </a:rPr>
              <a:t>optodiac</a:t>
            </a:r>
            <a:r>
              <a:rPr lang="nb-NO" sz="1200" dirty="0" smtClean="0">
                <a:latin typeface="Lato" panose="020F0502020204030203" pitchFamily="34" charset="0"/>
              </a:rPr>
              <a:t>.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Dimmermodul; Eksempel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21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Eksempel som viser korrelasjon mellom Zero Cross, styrepuls og spenning over lampe ved en gitt tidsforsinkelse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30423"/>
            <a:ext cx="3809999" cy="256698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2130423"/>
            <a:ext cx="3809999" cy="2566987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1228723" y="4855220"/>
            <a:ext cx="2609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Reell måling av Zero Cross og styrepuls</a:t>
            </a:r>
            <a:endParaRPr lang="nb-NO" sz="1100" dirty="0">
              <a:latin typeface="Lato" panose="020F0502020204030203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5086350" y="4855220"/>
            <a:ext cx="276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Resulterende spenningsbølge over lampe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22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b="20094"/>
          <a:stretch/>
        </p:blipFill>
        <p:spPr>
          <a:xfrm>
            <a:off x="1315343" y="513370"/>
            <a:ext cx="6256913" cy="232898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8" b="21051"/>
          <a:stretch/>
        </p:blipFill>
        <p:spPr>
          <a:xfrm>
            <a:off x="1315343" y="3477845"/>
            <a:ext cx="6254975" cy="22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FIRMWARE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06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Kommunikasjonsflyt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24</a:t>
            </a:fld>
            <a:endParaRPr lang="nb-NO"/>
          </a:p>
        </p:txBody>
      </p:sp>
      <p:grpSp>
        <p:nvGrpSpPr>
          <p:cNvPr id="2" name="Gruppe 1"/>
          <p:cNvGrpSpPr/>
          <p:nvPr/>
        </p:nvGrpSpPr>
        <p:grpSpPr>
          <a:xfrm>
            <a:off x="905193" y="3880630"/>
            <a:ext cx="7333614" cy="2141837"/>
            <a:chOff x="868706" y="3784937"/>
            <a:chExt cx="7333614" cy="2141837"/>
          </a:xfrm>
        </p:grpSpPr>
        <p:grpSp>
          <p:nvGrpSpPr>
            <p:cNvPr id="24" name="Gruppe 23"/>
            <p:cNvGrpSpPr/>
            <p:nvPr/>
          </p:nvGrpSpPr>
          <p:grpSpPr>
            <a:xfrm>
              <a:off x="868706" y="3784937"/>
              <a:ext cx="1194487" cy="2141837"/>
              <a:chOff x="1173506" y="1878225"/>
              <a:chExt cx="1194487" cy="2141837"/>
            </a:xfrm>
          </p:grpSpPr>
          <p:grpSp>
            <p:nvGrpSpPr>
              <p:cNvPr id="9" name="Gruppe 8"/>
              <p:cNvGrpSpPr/>
              <p:nvPr/>
            </p:nvGrpSpPr>
            <p:grpSpPr>
              <a:xfrm>
                <a:off x="1173506" y="1878225"/>
                <a:ext cx="1194487" cy="2141837"/>
                <a:chOff x="996778" y="1869989"/>
                <a:chExt cx="1194487" cy="2141837"/>
              </a:xfrm>
            </p:grpSpPr>
            <p:sp>
              <p:nvSpPr>
                <p:cNvPr id="6" name="Avrundet rektangel 5"/>
                <p:cNvSpPr/>
                <p:nvPr/>
              </p:nvSpPr>
              <p:spPr>
                <a:xfrm>
                  <a:off x="996778" y="1869989"/>
                  <a:ext cx="1194487" cy="2141837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8" name="Rektangel 7"/>
                <p:cNvSpPr/>
                <p:nvPr/>
              </p:nvSpPr>
              <p:spPr>
                <a:xfrm>
                  <a:off x="1081216" y="2034747"/>
                  <a:ext cx="1025611" cy="178761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sp>
            <p:nvSpPr>
              <p:cNvPr id="10" name="TekstSylinder 9"/>
              <p:cNvSpPr txBox="1"/>
              <p:nvPr/>
            </p:nvSpPr>
            <p:spPr>
              <a:xfrm>
                <a:off x="1507646" y="2782899"/>
                <a:ext cx="5262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 smtClean="0">
                    <a:latin typeface="Lato" panose="020F0502020204030203" pitchFamily="34" charset="0"/>
                  </a:rPr>
                  <a:t>APP</a:t>
                </a:r>
                <a:endParaRPr lang="nb-NO" sz="1400" dirty="0"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5" name="Gruppe 24"/>
            <p:cNvGrpSpPr/>
            <p:nvPr/>
          </p:nvGrpSpPr>
          <p:grpSpPr>
            <a:xfrm>
              <a:off x="6686558" y="4137752"/>
              <a:ext cx="1515762" cy="1532238"/>
              <a:chOff x="6067433" y="2183026"/>
              <a:chExt cx="1515762" cy="1532238"/>
            </a:xfrm>
          </p:grpSpPr>
          <p:sp>
            <p:nvSpPr>
              <p:cNvPr id="16" name="Frihåndsform 15"/>
              <p:cNvSpPr/>
              <p:nvPr/>
            </p:nvSpPr>
            <p:spPr>
              <a:xfrm>
                <a:off x="6067433" y="2183026"/>
                <a:ext cx="1515762" cy="1532238"/>
              </a:xfrm>
              <a:custGeom>
                <a:avLst/>
                <a:gdLst>
                  <a:gd name="connsiteX0" fmla="*/ 0 w 1515762"/>
                  <a:gd name="connsiteY0" fmla="*/ 0 h 1532238"/>
                  <a:gd name="connsiteX1" fmla="*/ 1515762 w 1515762"/>
                  <a:gd name="connsiteY1" fmla="*/ 0 h 1532238"/>
                  <a:gd name="connsiteX2" fmla="*/ 1515762 w 1515762"/>
                  <a:gd name="connsiteY2" fmla="*/ 1532238 h 1532238"/>
                  <a:gd name="connsiteX3" fmla="*/ 903736 w 1515762"/>
                  <a:gd name="connsiteY3" fmla="*/ 1532238 h 1532238"/>
                  <a:gd name="connsiteX4" fmla="*/ 903736 w 1515762"/>
                  <a:gd name="connsiteY4" fmla="*/ 1375163 h 1532238"/>
                  <a:gd name="connsiteX5" fmla="*/ 612026 w 1515762"/>
                  <a:gd name="connsiteY5" fmla="*/ 1375163 h 1532238"/>
                  <a:gd name="connsiteX6" fmla="*/ 612026 w 1515762"/>
                  <a:gd name="connsiteY6" fmla="*/ 1532238 h 1532238"/>
                  <a:gd name="connsiteX7" fmla="*/ 0 w 1515762"/>
                  <a:gd name="connsiteY7" fmla="*/ 1532238 h 153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5762" h="1532238">
                    <a:moveTo>
                      <a:pt x="0" y="0"/>
                    </a:moveTo>
                    <a:lnTo>
                      <a:pt x="1515762" y="0"/>
                    </a:lnTo>
                    <a:lnTo>
                      <a:pt x="1515762" y="1532238"/>
                    </a:lnTo>
                    <a:lnTo>
                      <a:pt x="903736" y="1532238"/>
                    </a:lnTo>
                    <a:lnTo>
                      <a:pt x="903736" y="1375163"/>
                    </a:lnTo>
                    <a:lnTo>
                      <a:pt x="612026" y="1375163"/>
                    </a:lnTo>
                    <a:lnTo>
                      <a:pt x="612026" y="1532238"/>
                    </a:lnTo>
                    <a:lnTo>
                      <a:pt x="0" y="1532238"/>
                    </a:lnTo>
                    <a:close/>
                  </a:path>
                </a:pathLst>
              </a:cu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TekstSylinder 16"/>
              <p:cNvSpPr txBox="1"/>
              <p:nvPr/>
            </p:nvSpPr>
            <p:spPr>
              <a:xfrm>
                <a:off x="6067433" y="2485633"/>
                <a:ext cx="15157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1400" dirty="0" smtClean="0">
                    <a:latin typeface="Lato" panose="020F0502020204030203" pitchFamily="34" charset="0"/>
                  </a:rPr>
                  <a:t>Binærmodul </a:t>
                </a:r>
              </a:p>
              <a:p>
                <a:pPr algn="ctr"/>
                <a:r>
                  <a:rPr lang="nb-NO" sz="1400" dirty="0" smtClean="0">
                    <a:latin typeface="Lato" panose="020F0502020204030203" pitchFamily="34" charset="0"/>
                  </a:rPr>
                  <a:t>/ </a:t>
                </a:r>
              </a:p>
              <a:p>
                <a:pPr algn="ctr"/>
                <a:r>
                  <a:rPr lang="nb-NO" sz="1400" dirty="0" smtClean="0">
                    <a:latin typeface="Lato" panose="020F0502020204030203" pitchFamily="34" charset="0"/>
                  </a:rPr>
                  <a:t>Dimmermodul</a:t>
                </a:r>
                <a:endParaRPr lang="nb-NO" sz="1400" dirty="0">
                  <a:latin typeface="Lato" panose="020F0502020204030203" pitchFamily="34" charset="0"/>
                </a:endParaRPr>
              </a:p>
            </p:txBody>
          </p:sp>
        </p:grpSp>
        <p:cxnSp>
          <p:nvCxnSpPr>
            <p:cNvPr id="27" name="Rett linje 26"/>
            <p:cNvCxnSpPr/>
            <p:nvPr/>
          </p:nvCxnSpPr>
          <p:spPr>
            <a:xfrm flipV="1">
              <a:off x="5601271" y="4855856"/>
              <a:ext cx="1085287" cy="1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4" name="Gruppe 33"/>
            <p:cNvGrpSpPr/>
            <p:nvPr/>
          </p:nvGrpSpPr>
          <p:grpSpPr>
            <a:xfrm>
              <a:off x="4063037" y="4571368"/>
              <a:ext cx="1658936" cy="568977"/>
              <a:chOff x="3701087" y="2616639"/>
              <a:chExt cx="1658936" cy="568977"/>
            </a:xfrm>
          </p:grpSpPr>
          <p:sp>
            <p:nvSpPr>
              <p:cNvPr id="23" name="Frihåndsform 22"/>
              <p:cNvSpPr/>
              <p:nvPr/>
            </p:nvSpPr>
            <p:spPr>
              <a:xfrm>
                <a:off x="3701087" y="2616639"/>
                <a:ext cx="1538234" cy="568977"/>
              </a:xfrm>
              <a:custGeom>
                <a:avLst/>
                <a:gdLst>
                  <a:gd name="connsiteX0" fmla="*/ 691454 w 1538234"/>
                  <a:gd name="connsiteY0" fmla="*/ 0 h 568977"/>
                  <a:gd name="connsiteX1" fmla="*/ 691454 w 1538234"/>
                  <a:gd name="connsiteY1" fmla="*/ 1 h 568977"/>
                  <a:gd name="connsiteX2" fmla="*/ 1538234 w 1538234"/>
                  <a:gd name="connsiteY2" fmla="*/ 1 h 568977"/>
                  <a:gd name="connsiteX3" fmla="*/ 1538234 w 1538234"/>
                  <a:gd name="connsiteY3" fmla="*/ 568977 h 568977"/>
                  <a:gd name="connsiteX4" fmla="*/ 691453 w 1538234"/>
                  <a:gd name="connsiteY4" fmla="*/ 568977 h 568977"/>
                  <a:gd name="connsiteX5" fmla="*/ 691453 w 1538234"/>
                  <a:gd name="connsiteY5" fmla="*/ 568976 h 568977"/>
                  <a:gd name="connsiteX6" fmla="*/ 448836 w 1538234"/>
                  <a:gd name="connsiteY6" fmla="*/ 469155 h 568977"/>
                  <a:gd name="connsiteX7" fmla="*/ 0 w 1538234"/>
                  <a:gd name="connsiteY7" fmla="*/ 469155 h 568977"/>
                  <a:gd name="connsiteX8" fmla="*/ 0 w 1538234"/>
                  <a:gd name="connsiteY8" fmla="*/ 99823 h 568977"/>
                  <a:gd name="connsiteX9" fmla="*/ 448833 w 1538234"/>
                  <a:gd name="connsiteY9" fmla="*/ 99823 h 568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38234" h="568977">
                    <a:moveTo>
                      <a:pt x="691454" y="0"/>
                    </a:moveTo>
                    <a:lnTo>
                      <a:pt x="691454" y="1"/>
                    </a:lnTo>
                    <a:lnTo>
                      <a:pt x="1538234" y="1"/>
                    </a:lnTo>
                    <a:lnTo>
                      <a:pt x="1538234" y="568977"/>
                    </a:lnTo>
                    <a:lnTo>
                      <a:pt x="691453" y="568977"/>
                    </a:lnTo>
                    <a:lnTo>
                      <a:pt x="691453" y="568976"/>
                    </a:lnTo>
                    <a:lnTo>
                      <a:pt x="448836" y="469155"/>
                    </a:lnTo>
                    <a:lnTo>
                      <a:pt x="0" y="469155"/>
                    </a:lnTo>
                    <a:lnTo>
                      <a:pt x="0" y="99823"/>
                    </a:lnTo>
                    <a:lnTo>
                      <a:pt x="448833" y="99823"/>
                    </a:lnTo>
                    <a:close/>
                  </a:path>
                </a:pathLst>
              </a:cu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3" name="TekstSylinder 32"/>
              <p:cNvSpPr txBox="1"/>
              <p:nvPr/>
            </p:nvSpPr>
            <p:spPr>
              <a:xfrm>
                <a:off x="3821789" y="2747238"/>
                <a:ext cx="1538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 smtClean="0">
                    <a:latin typeface="Lato" panose="020F0502020204030203" pitchFamily="34" charset="0"/>
                  </a:rPr>
                  <a:t>Kontrollmodul</a:t>
                </a:r>
                <a:endParaRPr lang="nb-NO" sz="1400" dirty="0"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43" name="Gruppe 42"/>
            <p:cNvGrpSpPr/>
            <p:nvPr/>
          </p:nvGrpSpPr>
          <p:grpSpPr>
            <a:xfrm>
              <a:off x="3489504" y="4137752"/>
              <a:ext cx="1440000" cy="1440000"/>
              <a:chOff x="3501087" y="2274642"/>
              <a:chExt cx="1440000" cy="1440000"/>
            </a:xfrm>
          </p:grpSpPr>
          <p:sp>
            <p:nvSpPr>
              <p:cNvPr id="40" name="Bue 39"/>
              <p:cNvSpPr/>
              <p:nvPr/>
            </p:nvSpPr>
            <p:spPr>
              <a:xfrm rot="13500000">
                <a:off x="3823740" y="2634641"/>
                <a:ext cx="720000" cy="72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1" name="Bue 40"/>
              <p:cNvSpPr/>
              <p:nvPr/>
            </p:nvSpPr>
            <p:spPr>
              <a:xfrm rot="13500000">
                <a:off x="3501087" y="2274642"/>
                <a:ext cx="1440000" cy="144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2" name="Bue 41"/>
              <p:cNvSpPr/>
              <p:nvPr/>
            </p:nvSpPr>
            <p:spPr>
              <a:xfrm rot="13500000">
                <a:off x="3664882" y="2454642"/>
                <a:ext cx="1080000" cy="108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4" name="Gruppe 43"/>
            <p:cNvGrpSpPr/>
            <p:nvPr/>
          </p:nvGrpSpPr>
          <p:grpSpPr>
            <a:xfrm rot="10800000">
              <a:off x="1193861" y="4123496"/>
              <a:ext cx="1440000" cy="1440000"/>
              <a:chOff x="3501087" y="2274642"/>
              <a:chExt cx="1440000" cy="1440000"/>
            </a:xfrm>
          </p:grpSpPr>
          <p:sp>
            <p:nvSpPr>
              <p:cNvPr id="45" name="Bue 44"/>
              <p:cNvSpPr/>
              <p:nvPr/>
            </p:nvSpPr>
            <p:spPr>
              <a:xfrm rot="13500000">
                <a:off x="3823740" y="2634641"/>
                <a:ext cx="720000" cy="72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" name="Bue 45"/>
              <p:cNvSpPr/>
              <p:nvPr/>
            </p:nvSpPr>
            <p:spPr>
              <a:xfrm rot="13500000">
                <a:off x="3501087" y="2274642"/>
                <a:ext cx="1440000" cy="144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7" name="Bue 46"/>
              <p:cNvSpPr/>
              <p:nvPr/>
            </p:nvSpPr>
            <p:spPr>
              <a:xfrm rot="13500000">
                <a:off x="3664882" y="2454642"/>
                <a:ext cx="1080000" cy="1080000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48" name="TekstSylinder 47"/>
            <p:cNvSpPr txBox="1"/>
            <p:nvPr/>
          </p:nvSpPr>
          <p:spPr>
            <a:xfrm>
              <a:off x="5932323" y="4590863"/>
              <a:ext cx="5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 smtClean="0">
                  <a:solidFill>
                    <a:schemeClr val="accent1">
                      <a:lumMod val="75000"/>
                    </a:schemeClr>
                  </a:solidFill>
                </a:rPr>
                <a:t>TWI</a:t>
              </a:r>
              <a:endParaRPr lang="nb-NO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" name="TekstSylinder 48"/>
            <p:cNvSpPr txBox="1"/>
            <p:nvPr/>
          </p:nvSpPr>
          <p:spPr>
            <a:xfrm>
              <a:off x="2585550" y="4612663"/>
              <a:ext cx="956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200" dirty="0" smtClean="0">
                  <a:solidFill>
                    <a:schemeClr val="accent1">
                      <a:lumMod val="75000"/>
                    </a:schemeClr>
                  </a:solidFill>
                </a:rPr>
                <a:t>Bluetooth Smart</a:t>
              </a:r>
              <a:endParaRPr lang="nb-NO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28" name="Tabell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527213"/>
              </p:ext>
            </p:extLst>
          </p:nvPr>
        </p:nvGraphicFramePr>
        <p:xfrm>
          <a:off x="1028196" y="1675553"/>
          <a:ext cx="3286858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429"/>
                <a:gridCol w="1643429"/>
              </a:tblGrid>
              <a:tr h="190863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Lyskommando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Lysstatus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182585">
                <a:tc>
                  <a:txBody>
                    <a:bodyPr/>
                    <a:lstStyle/>
                    <a:p>
                      <a:pPr algn="ctr"/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0x05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PÅ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182585">
                <a:tc>
                  <a:txBody>
                    <a:bodyPr/>
                    <a:lstStyle/>
                    <a:p>
                      <a:pPr algn="ctr"/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0x07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AV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TekstSylinder 28"/>
          <p:cNvSpPr txBox="1"/>
          <p:nvPr/>
        </p:nvSpPr>
        <p:spPr>
          <a:xfrm>
            <a:off x="1647247" y="2512569"/>
            <a:ext cx="20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Kommandoer for Binærmodul</a:t>
            </a:r>
            <a:endParaRPr lang="nb-NO" sz="1100" dirty="0">
              <a:latin typeface="Lato" panose="020F0502020204030203" pitchFamily="34" charset="0"/>
            </a:endParaRPr>
          </a:p>
        </p:txBody>
      </p:sp>
      <p:graphicFrame>
        <p:nvGraphicFramePr>
          <p:cNvPr id="30" name="Tabell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90857"/>
              </p:ext>
            </p:extLst>
          </p:nvPr>
        </p:nvGraphicFramePr>
        <p:xfrm>
          <a:off x="4615198" y="1661023"/>
          <a:ext cx="3279042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21"/>
                <a:gridCol w="1639521"/>
              </a:tblGrid>
              <a:tr h="227816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Lyskommando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Lysstatus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0x0A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0 %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0x0C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20</a:t>
                      </a:r>
                      <a:r>
                        <a:rPr lang="nb-NO" sz="1050" baseline="0" dirty="0" smtClean="0">
                          <a:latin typeface="Lato" panose="020F0502020204030203" pitchFamily="34" charset="0"/>
                        </a:rPr>
                        <a:t> %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0x0E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40 %</a:t>
                      </a:r>
                    </a:p>
                  </a:txBody>
                  <a:tcPr anchor="ctr"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0x10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60 %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0x12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80 %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246380"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0x14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050" dirty="0" smtClean="0">
                          <a:latin typeface="Lato" panose="020F0502020204030203" pitchFamily="34" charset="0"/>
                        </a:rPr>
                        <a:t>100 %</a:t>
                      </a:r>
                      <a:endParaRPr lang="nb-NO" sz="105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1" name="TekstSylinder 30"/>
          <p:cNvSpPr txBox="1"/>
          <p:nvPr/>
        </p:nvSpPr>
        <p:spPr>
          <a:xfrm>
            <a:off x="5279059" y="3533960"/>
            <a:ext cx="2153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Kommandoer for Dimmermodul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Two</a:t>
            </a:r>
            <a:r>
              <a:rPr lang="nb-NO" dirty="0" smtClean="0"/>
              <a:t> Wire Interface (TWI)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25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56" y="1831672"/>
            <a:ext cx="3689972" cy="1666962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1" y="3808367"/>
            <a:ext cx="7413498" cy="1772793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5163121" y="2000422"/>
            <a:ext cx="2628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Slave </a:t>
            </a:r>
            <a:r>
              <a:rPr lang="nb-NO" sz="1200" dirty="0" err="1" smtClean="0">
                <a:latin typeface="Lato" panose="020F0502020204030203" pitchFamily="34" charset="0"/>
              </a:rPr>
              <a:t>Address</a:t>
            </a:r>
            <a:r>
              <a:rPr lang="nb-NO" sz="1200" dirty="0" smtClean="0">
                <a:latin typeface="Lato" panose="020F0502020204030203" pitchFamily="34" charset="0"/>
              </a:rPr>
              <a:t> (SLA) :  7 bit</a:t>
            </a:r>
          </a:p>
          <a:p>
            <a:endParaRPr lang="nb-NO" sz="1200" dirty="0">
              <a:latin typeface="Lato" panose="020F0502020204030203" pitchFamily="34" charset="0"/>
            </a:endParaRPr>
          </a:p>
          <a:p>
            <a:r>
              <a:rPr lang="nb-NO" sz="1200" dirty="0" smtClean="0">
                <a:latin typeface="Lato" panose="020F0502020204030203" pitchFamily="34" charset="0"/>
              </a:rPr>
              <a:t>SLA+R   </a:t>
            </a:r>
            <a:r>
              <a:rPr lang="nb-NO" sz="1200" dirty="0" smtClean="0">
                <a:latin typeface="Lato" panose="020F0502020204030203" pitchFamily="34" charset="0"/>
              </a:rPr>
              <a:t>=  SLA + høy R/W-bit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SLA+W =  SLA + lav </a:t>
            </a:r>
            <a:r>
              <a:rPr lang="nb-NO" sz="1200" dirty="0" smtClean="0">
                <a:latin typeface="Lato" panose="020F0502020204030203" pitchFamily="34" charset="0"/>
              </a:rPr>
              <a:t>R/W-bit</a:t>
            </a:r>
          </a:p>
          <a:p>
            <a:endParaRPr lang="nb-NO" sz="1200" dirty="0">
              <a:latin typeface="Lato" panose="020F0502020204030203" pitchFamily="34" charset="0"/>
            </a:endParaRPr>
          </a:p>
          <a:p>
            <a:r>
              <a:rPr lang="nb-NO" sz="1200" dirty="0">
                <a:latin typeface="Lato" panose="020F0502020204030203" pitchFamily="34" charset="0"/>
              </a:rPr>
              <a:t>Høy </a:t>
            </a:r>
            <a:r>
              <a:rPr lang="nb-NO" sz="1200" dirty="0" smtClean="0">
                <a:latin typeface="Lato" panose="020F0502020204030203" pitchFamily="34" charset="0"/>
              </a:rPr>
              <a:t>R/W :  Master </a:t>
            </a:r>
            <a:r>
              <a:rPr lang="nb-NO" sz="1200" dirty="0">
                <a:latin typeface="Lato" panose="020F0502020204030203" pitchFamily="34" charset="0"/>
              </a:rPr>
              <a:t>vil </a:t>
            </a:r>
            <a:r>
              <a:rPr lang="nb-NO" sz="1200" u="sng" dirty="0">
                <a:latin typeface="Lato" panose="020F0502020204030203" pitchFamily="34" charset="0"/>
              </a:rPr>
              <a:t>lese</a:t>
            </a:r>
            <a:r>
              <a:rPr lang="nb-NO" sz="1200" dirty="0">
                <a:latin typeface="Lato" panose="020F0502020204030203" pitchFamily="34" charset="0"/>
              </a:rPr>
              <a:t> fra Slave</a:t>
            </a:r>
          </a:p>
          <a:p>
            <a:r>
              <a:rPr lang="nb-NO" sz="1200" dirty="0">
                <a:latin typeface="Lato" panose="020F0502020204030203" pitchFamily="34" charset="0"/>
              </a:rPr>
              <a:t>Lav </a:t>
            </a:r>
            <a:r>
              <a:rPr lang="nb-NO" sz="1200" dirty="0" smtClean="0">
                <a:latin typeface="Lato" panose="020F0502020204030203" pitchFamily="34" charset="0"/>
              </a:rPr>
              <a:t>R/W :  </a:t>
            </a:r>
            <a:r>
              <a:rPr lang="nb-NO" sz="1200" dirty="0">
                <a:latin typeface="Lato" panose="020F0502020204030203" pitchFamily="34" charset="0"/>
              </a:rPr>
              <a:t>Master vil </a:t>
            </a:r>
            <a:r>
              <a:rPr lang="nb-NO" sz="1200" u="sng" dirty="0">
                <a:latin typeface="Lato" panose="020F0502020204030203" pitchFamily="34" charset="0"/>
              </a:rPr>
              <a:t>skrive</a:t>
            </a:r>
            <a:r>
              <a:rPr lang="nb-NO" sz="1200" dirty="0">
                <a:latin typeface="Lato" panose="020F0502020204030203" pitchFamily="34" charset="0"/>
              </a:rPr>
              <a:t> til </a:t>
            </a:r>
            <a:r>
              <a:rPr lang="nb-NO" sz="1200" dirty="0" smtClean="0">
                <a:latin typeface="Lato" panose="020F0502020204030203" pitchFamily="34" charset="0"/>
              </a:rPr>
              <a:t>Slave</a:t>
            </a:r>
            <a:r>
              <a:rPr lang="nb-NO" sz="1200" dirty="0" smtClean="0">
                <a:latin typeface="Lato" panose="020F0502020204030203" pitchFamily="34" charset="0"/>
              </a:rPr>
              <a:t>  </a:t>
            </a:r>
            <a:endParaRPr lang="nb-NO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76" y="1371600"/>
            <a:ext cx="4594860" cy="4474845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Binærmodul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26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«LDFBIN1_SLAVE» hovedkode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69" y="1442826"/>
            <a:ext cx="4683062" cy="4700778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27</a:t>
            </a:fld>
            <a:endParaRPr lang="nb-NO"/>
          </a:p>
        </p:txBody>
      </p:sp>
      <p:sp>
        <p:nvSpPr>
          <p:cNvPr id="9" name="TekstSylinder 8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«LDFDIM1_SLAVE» hovedkode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28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285962"/>
            <a:ext cx="5448300" cy="276705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Relasjon mellom «LDFDIM1_SLAVE» hovedkode og avbruddsrutinene «PCINT1_vect» og «TIMER0_COMPA_vect»</a:t>
            </a:r>
            <a:endParaRPr lang="nb-NO" sz="1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0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29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1003"/>
            <a:ext cx="5334000" cy="3593783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Måling av reell Zero Cross</a:t>
            </a:r>
          </a:p>
        </p:txBody>
      </p:sp>
    </p:spTree>
    <p:extLst>
      <p:ext uri="{BB962C8B-B14F-4D97-AF65-F5344CB8AC3E}">
        <p14:creationId xmlns:p14="http://schemas.microsoft.com/office/powerpoint/2010/main" val="6574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Problemstilling</a:t>
            </a:r>
            <a:endParaRPr lang="nb-NO" dirty="0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nb-NO" sz="1600" dirty="0" smtClean="0"/>
              <a:t>Utvikle </a:t>
            </a:r>
            <a:r>
              <a:rPr lang="nb-NO" sz="1600" dirty="0"/>
              <a:t>og realisere et trådløst lysstyringssystem basert på Bluetooth Smart, som skal fungere som en «</a:t>
            </a:r>
            <a:r>
              <a:rPr lang="nb-NO" sz="1600" dirty="0" err="1"/>
              <a:t>appcessory</a:t>
            </a:r>
            <a:r>
              <a:rPr lang="nb-NO" sz="1600" dirty="0"/>
              <a:t>» til Android-baserte enheter (versjon 4.3 og nyere).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Plassholder for bunn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0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30</a:t>
            </a:fld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Avbruddsrutinene «PCINT1_vect» og «TIMER0_COMPA_vect»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06" y="1690688"/>
            <a:ext cx="3043714" cy="427482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44" y="2678144"/>
            <a:ext cx="2483168" cy="23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31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Eksempel: «</a:t>
            </a:r>
            <a:r>
              <a:rPr lang="nb-NO" sz="1200" dirty="0" err="1" smtClean="0">
                <a:latin typeface="Lato" panose="020F0502020204030203" pitchFamily="34" charset="0"/>
              </a:rPr>
              <a:t>light_lvl</a:t>
            </a:r>
            <a:r>
              <a:rPr lang="nb-NO" sz="1200" dirty="0" smtClean="0">
                <a:latin typeface="Lato" panose="020F0502020204030203" pitchFamily="34" charset="0"/>
              </a:rPr>
              <a:t>» = 0x10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6440"/>
            <a:ext cx="5334000" cy="35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Bluetooth Smart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32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«LDF1A» hovedkode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81" y="1999678"/>
            <a:ext cx="3886771" cy="3392401"/>
          </a:xfrm>
          <a:prstGeom prst="rect">
            <a:avLst/>
          </a:prstGeom>
        </p:spPr>
      </p:pic>
      <p:graphicFrame>
        <p:nvGraphicFramePr>
          <p:cNvPr id="13" name="Tabell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999328"/>
              </p:ext>
            </p:extLst>
          </p:nvPr>
        </p:nvGraphicFramePr>
        <p:xfrm>
          <a:off x="1078256" y="2954833"/>
          <a:ext cx="2676525" cy="1310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8769"/>
                <a:gridCol w="1137756"/>
              </a:tblGrid>
              <a:tr h="235373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Parameter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Verdi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TWI</a:t>
                      </a:r>
                      <a:r>
                        <a:rPr lang="nb-NO" sz="1100" baseline="0" dirty="0" smtClean="0"/>
                        <a:t> </a:t>
                      </a:r>
                      <a:r>
                        <a:rPr lang="nb-NO" sz="1100" baseline="0" dirty="0" err="1" smtClean="0"/>
                        <a:t>config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Master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Radio </a:t>
                      </a:r>
                      <a:r>
                        <a:rPr lang="nb-NO" sz="1100" dirty="0" err="1" smtClean="0"/>
                        <a:t>Tx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0</a:t>
                      </a:r>
                      <a:r>
                        <a:rPr lang="nb-NO" sz="1100" baseline="0" dirty="0" smtClean="0"/>
                        <a:t> </a:t>
                      </a:r>
                      <a:r>
                        <a:rPr lang="nb-NO" sz="1100" dirty="0" err="1" smtClean="0"/>
                        <a:t>dBm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Advertising timer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60 ms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«</a:t>
                      </a:r>
                      <a:r>
                        <a:rPr lang="nb-NO" sz="1100" dirty="0" err="1" smtClean="0"/>
                        <a:t>test_timer</a:t>
                      </a:r>
                      <a:r>
                        <a:rPr lang="nb-NO" sz="1100" dirty="0" smtClean="0"/>
                        <a:t>»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100" dirty="0" smtClean="0"/>
                        <a:t>1 s</a:t>
                      </a:r>
                      <a:endParaRPr lang="nb-NO" sz="11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kstSylinder 13"/>
          <p:cNvSpPr txBox="1"/>
          <p:nvPr/>
        </p:nvSpPr>
        <p:spPr>
          <a:xfrm>
            <a:off x="1438275" y="441960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Parameteroppsett for LDF1A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Bluetooth Smart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33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Broadcasting mode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558664"/>
            <a:ext cx="4724399" cy="23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Bluetooth Smart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34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Broadcasting mode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06" y="2247900"/>
            <a:ext cx="3344555" cy="2709862"/>
          </a:xfrm>
          <a:prstGeom prst="rect">
            <a:avLst/>
          </a:prstGeom>
        </p:spPr>
      </p:pic>
      <p:graphicFrame>
        <p:nvGraphicFramePr>
          <p:cNvPr id="8" name="Tabel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32156"/>
              </p:ext>
            </p:extLst>
          </p:nvPr>
        </p:nvGraphicFramePr>
        <p:xfrm>
          <a:off x="5133679" y="2220598"/>
          <a:ext cx="3020018" cy="1737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4443"/>
                <a:gridCol w="773070"/>
                <a:gridCol w="992505"/>
              </a:tblGrid>
              <a:tr h="235373"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Advertising</a:t>
                      </a:r>
                      <a:r>
                        <a:rPr lang="nb-NO" sz="1200" baseline="0" dirty="0" smtClean="0"/>
                        <a:t> data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 smtClean="0">
                          <a:solidFill>
                            <a:schemeClr val="lt1"/>
                          </a:solidFill>
                          <a:latin typeface="+mn-lt"/>
                        </a:rPr>
                        <a:t>Størrelse</a:t>
                      </a:r>
                      <a:endParaRPr lang="nb-NO" sz="1200" dirty="0" smtClean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Verdi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Advertising</a:t>
                      </a:r>
                      <a:r>
                        <a:rPr lang="nb-NO" sz="1000" baseline="0" dirty="0" smtClean="0">
                          <a:latin typeface="Lato" panose="020F0502020204030203" pitchFamily="34" charset="0"/>
                        </a:rPr>
                        <a:t> Flags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0x06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err="1" smtClean="0">
                          <a:latin typeface="Lato" panose="020F0502020204030203" pitchFamily="34" charset="0"/>
                        </a:rPr>
                        <a:t>Appearance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0x00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Short</a:t>
                      </a:r>
                      <a:r>
                        <a:rPr lang="nb-NO" sz="1000" baseline="0" dirty="0" smtClean="0">
                          <a:latin typeface="Lato" panose="020F0502020204030203" pitchFamily="34" charset="0"/>
                        </a:rPr>
                        <a:t> </a:t>
                      </a:r>
                      <a:r>
                        <a:rPr lang="nb-NO" sz="1000" baseline="0" dirty="0" err="1" smtClean="0">
                          <a:latin typeface="Lato" panose="020F0502020204030203" pitchFamily="34" charset="0"/>
                        </a:rPr>
                        <a:t>Name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7 Bytes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Varierer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err="1" smtClean="0">
                          <a:latin typeface="Lato" panose="020F0502020204030203" pitchFamily="34" charset="0"/>
                        </a:rPr>
                        <a:t>Comp.Identifyer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0x59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err="1" smtClean="0">
                          <a:latin typeface="Lato" panose="020F0502020204030203" pitchFamily="34" charset="0"/>
                        </a:rPr>
                        <a:t>Manufacturer</a:t>
                      </a:r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 data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Siste</a:t>
                      </a:r>
                      <a:r>
                        <a:rPr lang="nb-NO" sz="1000" baseline="0" dirty="0" smtClean="0">
                          <a:latin typeface="Lato" panose="020F0502020204030203" pitchFamily="34" charset="0"/>
                        </a:rPr>
                        <a:t> lysstatus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err="1" smtClean="0">
                          <a:latin typeface="Lato" panose="020F0502020204030203" pitchFamily="34" charset="0"/>
                        </a:rPr>
                        <a:t>Manuf</a:t>
                      </a:r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. Data </a:t>
                      </a:r>
                      <a:r>
                        <a:rPr lang="nb-NO" sz="1000" dirty="0" err="1" smtClean="0">
                          <a:latin typeface="Lato" panose="020F0502020204030203" pitchFamily="34" charset="0"/>
                        </a:rPr>
                        <a:t>Size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0x01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80861"/>
              </p:ext>
            </p:extLst>
          </p:nvPr>
        </p:nvGraphicFramePr>
        <p:xfrm>
          <a:off x="5133679" y="4152513"/>
          <a:ext cx="3020018" cy="76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4443"/>
                <a:gridCol w="773070"/>
                <a:gridCol w="992505"/>
              </a:tblGrid>
              <a:tr h="258901">
                <a:tc>
                  <a:txBody>
                    <a:bodyPr/>
                    <a:lstStyle/>
                    <a:p>
                      <a:r>
                        <a:rPr lang="nb-NO" sz="1200" dirty="0" err="1" smtClean="0"/>
                        <a:t>Scan</a:t>
                      </a:r>
                      <a:r>
                        <a:rPr lang="nb-NO" sz="1200" baseline="0" dirty="0" smtClean="0"/>
                        <a:t> </a:t>
                      </a:r>
                      <a:r>
                        <a:rPr lang="nb-NO" sz="1200" baseline="0" dirty="0" err="1" smtClean="0"/>
                        <a:t>Response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 smtClean="0">
                          <a:solidFill>
                            <a:schemeClr val="lt1"/>
                          </a:solidFill>
                          <a:latin typeface="+mn-lt"/>
                        </a:rPr>
                        <a:t>Størrelse</a:t>
                      </a:r>
                      <a:endParaRPr lang="nb-NO" sz="1200" dirty="0" smtClean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 smtClean="0"/>
                        <a:t>Verdi</a:t>
                      </a:r>
                      <a:endParaRPr lang="nb-NO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UUID Service List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16</a:t>
                      </a:r>
                      <a:r>
                        <a:rPr lang="nb-NO" sz="1000" baseline="0" dirty="0" smtClean="0">
                          <a:latin typeface="Lato" panose="020F0502020204030203" pitchFamily="34" charset="0"/>
                        </a:rPr>
                        <a:t> Bytes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xxxx0001-xx..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235373"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UUID List</a:t>
                      </a:r>
                      <a:r>
                        <a:rPr lang="nb-NO" sz="1000" baseline="0" dirty="0" smtClean="0">
                          <a:latin typeface="Lato" panose="020F0502020204030203" pitchFamily="34" charset="0"/>
                        </a:rPr>
                        <a:t> </a:t>
                      </a:r>
                      <a:r>
                        <a:rPr lang="nb-NO" sz="1000" baseline="0" dirty="0" err="1" smtClean="0">
                          <a:latin typeface="Lato" panose="020F0502020204030203" pitchFamily="34" charset="0"/>
                        </a:rPr>
                        <a:t>Size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1 Byte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000" dirty="0" smtClean="0">
                          <a:latin typeface="Lato" panose="020F0502020204030203" pitchFamily="34" charset="0"/>
                        </a:rPr>
                        <a:t>0x01</a:t>
                      </a:r>
                      <a:endParaRPr lang="nb-NO" sz="10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kstSylinder 10"/>
          <p:cNvSpPr txBox="1"/>
          <p:nvPr/>
        </p:nvSpPr>
        <p:spPr>
          <a:xfrm>
            <a:off x="5419725" y="5028020"/>
            <a:ext cx="2543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Pakkestruktur for advertising data og </a:t>
            </a:r>
            <a:r>
              <a:rPr lang="nb-NO" sz="1100" dirty="0" err="1" smtClean="0">
                <a:latin typeface="Lato" panose="020F0502020204030203" pitchFamily="34" charset="0"/>
              </a:rPr>
              <a:t>scan</a:t>
            </a:r>
            <a:r>
              <a:rPr lang="nb-NO" sz="1100" dirty="0" smtClean="0">
                <a:latin typeface="Lato" panose="020F0502020204030203" pitchFamily="34" charset="0"/>
              </a:rPr>
              <a:t> </a:t>
            </a:r>
            <a:r>
              <a:rPr lang="nb-NO" sz="1100" dirty="0" err="1" smtClean="0">
                <a:latin typeface="Lato" panose="020F0502020204030203" pitchFamily="34" charset="0"/>
              </a:rPr>
              <a:t>response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Bluetooth Smart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35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Connected mode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76" y="2491116"/>
            <a:ext cx="4672449" cy="24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Firmware; Bluetooth Smart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36</a:t>
            </a:fld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628650" y="1233101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latin typeface="Lato" panose="020F0502020204030203" pitchFamily="34" charset="0"/>
              </a:rPr>
              <a:t>Connected mode</a:t>
            </a:r>
            <a:endParaRPr lang="nb-NO" sz="1400" dirty="0">
              <a:latin typeface="Lato" panose="020F0502020204030203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8" y="2200460"/>
            <a:ext cx="3714571" cy="3027748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6229348" y="5235976"/>
            <a:ext cx="1038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Datastruktur</a:t>
            </a:r>
            <a:endParaRPr lang="nb-NO" sz="1100" dirty="0">
              <a:latin typeface="Lato" panose="020F0502020204030203" pitchFamily="34" charset="0"/>
            </a:endParaRPr>
          </a:p>
        </p:txBody>
      </p:sp>
      <p:sp>
        <p:nvSpPr>
          <p:cNvPr id="9" name="Avrundet rektangel 8"/>
          <p:cNvSpPr/>
          <p:nvPr/>
        </p:nvSpPr>
        <p:spPr>
          <a:xfrm>
            <a:off x="5476874" y="2378075"/>
            <a:ext cx="2505075" cy="2795587"/>
          </a:xfrm>
          <a:prstGeom prst="roundRect">
            <a:avLst>
              <a:gd name="adj" fmla="val 10203"/>
            </a:avLst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kstSylinder 9"/>
          <p:cNvSpPr txBox="1"/>
          <p:nvPr/>
        </p:nvSpPr>
        <p:spPr>
          <a:xfrm>
            <a:off x="5676899" y="2427859"/>
            <a:ext cx="21431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Service : </a:t>
            </a:r>
            <a:r>
              <a:rPr lang="nb-NO" sz="1100" b="1" dirty="0" smtClean="0">
                <a:latin typeface="Lato" panose="020F0502020204030203" pitchFamily="34" charset="0"/>
              </a:rPr>
              <a:t>«</a:t>
            </a:r>
            <a:r>
              <a:rPr lang="nb-NO" sz="1100" b="1" dirty="0" err="1" smtClean="0">
                <a:latin typeface="Lato" panose="020F0502020204030203" pitchFamily="34" charset="0"/>
              </a:rPr>
              <a:t>Light</a:t>
            </a:r>
            <a:r>
              <a:rPr lang="nb-NO" sz="1100" b="1" dirty="0" smtClean="0">
                <a:latin typeface="Lato" panose="020F0502020204030203" pitchFamily="34" charset="0"/>
              </a:rPr>
              <a:t> Control»</a:t>
            </a:r>
          </a:p>
          <a:p>
            <a:r>
              <a:rPr lang="nb-NO" sz="800" dirty="0">
                <a:latin typeface="Lato" panose="020F0502020204030203" pitchFamily="34" charset="0"/>
              </a:rPr>
              <a:t>UUID : </a:t>
            </a:r>
            <a:r>
              <a:rPr lang="nb-NO" sz="800" dirty="0" smtClean="0">
                <a:latin typeface="Lato" panose="020F0502020204030203" pitchFamily="34" charset="0"/>
              </a:rPr>
              <a:t>2f16</a:t>
            </a:r>
            <a:r>
              <a:rPr lang="nb-NO" sz="800" u="sng" dirty="0" smtClean="0">
                <a:latin typeface="Lato" panose="020F0502020204030203" pitchFamily="34" charset="0"/>
              </a:rPr>
              <a:t>0001</a:t>
            </a:r>
            <a:r>
              <a:rPr lang="nb-NO" sz="800" dirty="0" smtClean="0">
                <a:latin typeface="Lato" panose="020F0502020204030203" pitchFamily="34" charset="0"/>
              </a:rPr>
              <a:t>-e5dc-11e4-9cf7-0002a5d5c51b</a:t>
            </a:r>
            <a:endParaRPr lang="nb-NO" sz="800" dirty="0">
              <a:latin typeface="Lato" panose="020F0502020204030203" pitchFamily="34" charset="0"/>
            </a:endParaRPr>
          </a:p>
        </p:txBody>
      </p:sp>
      <p:sp>
        <p:nvSpPr>
          <p:cNvPr id="11" name="Avrundet rektangel 10"/>
          <p:cNvSpPr/>
          <p:nvPr/>
        </p:nvSpPr>
        <p:spPr>
          <a:xfrm>
            <a:off x="5662610" y="3124313"/>
            <a:ext cx="2133599" cy="812798"/>
          </a:xfrm>
          <a:prstGeom prst="roundRect">
            <a:avLst>
              <a:gd name="adj" fmla="val 10203"/>
            </a:avLst>
          </a:prstGeom>
          <a:solidFill>
            <a:srgbClr val="7ACFF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Avrundet rektangel 11"/>
          <p:cNvSpPr/>
          <p:nvPr/>
        </p:nvSpPr>
        <p:spPr>
          <a:xfrm>
            <a:off x="5662610" y="4094957"/>
            <a:ext cx="2133599" cy="812798"/>
          </a:xfrm>
          <a:prstGeom prst="roundRect">
            <a:avLst>
              <a:gd name="adj" fmla="val 10203"/>
            </a:avLst>
          </a:prstGeom>
          <a:solidFill>
            <a:srgbClr val="7ACFF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kstSylinder 12"/>
          <p:cNvSpPr txBox="1"/>
          <p:nvPr/>
        </p:nvSpPr>
        <p:spPr>
          <a:xfrm>
            <a:off x="5676899" y="3229272"/>
            <a:ext cx="214312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>
                <a:latin typeface="Lato" panose="020F0502020204030203" pitchFamily="34" charset="0"/>
              </a:rPr>
              <a:t>Characteristic</a:t>
            </a:r>
            <a:r>
              <a:rPr lang="nb-NO" sz="1000" dirty="0" smtClean="0">
                <a:latin typeface="Lato" panose="020F0502020204030203" pitchFamily="34" charset="0"/>
              </a:rPr>
              <a:t> : </a:t>
            </a:r>
            <a:r>
              <a:rPr lang="nb-NO" sz="1000" b="1" dirty="0" smtClean="0">
                <a:latin typeface="Lato" panose="020F0502020204030203" pitchFamily="34" charset="0"/>
              </a:rPr>
              <a:t>«</a:t>
            </a:r>
            <a:r>
              <a:rPr lang="nb-NO" sz="1000" b="1" dirty="0" err="1" smtClean="0">
                <a:latin typeface="Lato" panose="020F0502020204030203" pitchFamily="34" charset="0"/>
              </a:rPr>
              <a:t>Light</a:t>
            </a:r>
            <a:r>
              <a:rPr lang="nb-NO" sz="1000" b="1" dirty="0" smtClean="0">
                <a:latin typeface="Lato" panose="020F0502020204030203" pitchFamily="34" charset="0"/>
              </a:rPr>
              <a:t> </a:t>
            </a:r>
            <a:r>
              <a:rPr lang="nb-NO" sz="1000" b="1" dirty="0" err="1" smtClean="0">
                <a:latin typeface="Lato" panose="020F0502020204030203" pitchFamily="34" charset="0"/>
              </a:rPr>
              <a:t>Command</a:t>
            </a:r>
            <a:r>
              <a:rPr lang="nb-NO" sz="1000" b="1" dirty="0" smtClean="0">
                <a:latin typeface="Lato" panose="020F0502020204030203" pitchFamily="34" charset="0"/>
              </a:rPr>
              <a:t>»</a:t>
            </a:r>
          </a:p>
          <a:p>
            <a:r>
              <a:rPr lang="nb-NO" sz="800" dirty="0" smtClean="0">
                <a:latin typeface="Lato" panose="020F0502020204030203" pitchFamily="34" charset="0"/>
              </a:rPr>
              <a:t>Type : Write-</a:t>
            </a:r>
            <a:r>
              <a:rPr lang="nb-NO" sz="800" dirty="0" err="1" smtClean="0">
                <a:latin typeface="Lato" panose="020F0502020204030203" pitchFamily="34" charset="0"/>
              </a:rPr>
              <a:t>only</a:t>
            </a:r>
            <a:endParaRPr lang="nb-NO" sz="800" dirty="0" smtClean="0">
              <a:latin typeface="Lato" panose="020F0502020204030203" pitchFamily="34" charset="0"/>
            </a:endParaRPr>
          </a:p>
          <a:p>
            <a:r>
              <a:rPr lang="nb-NO" sz="800" dirty="0" smtClean="0">
                <a:latin typeface="Lato" panose="020F0502020204030203" pitchFamily="34" charset="0"/>
              </a:rPr>
              <a:t>UUID </a:t>
            </a:r>
            <a:r>
              <a:rPr lang="nb-NO" sz="800" dirty="0">
                <a:latin typeface="Lato" panose="020F0502020204030203" pitchFamily="34" charset="0"/>
              </a:rPr>
              <a:t>: </a:t>
            </a:r>
            <a:r>
              <a:rPr lang="nb-NO" sz="800" dirty="0" smtClean="0">
                <a:latin typeface="Lato" panose="020F0502020204030203" pitchFamily="34" charset="0"/>
              </a:rPr>
              <a:t>2f16</a:t>
            </a:r>
            <a:r>
              <a:rPr lang="nb-NO" sz="800" u="sng" dirty="0" smtClean="0">
                <a:latin typeface="Lato" panose="020F0502020204030203" pitchFamily="34" charset="0"/>
              </a:rPr>
              <a:t>0002</a:t>
            </a:r>
            <a:r>
              <a:rPr lang="nb-NO" sz="800" dirty="0" smtClean="0">
                <a:latin typeface="Lato" panose="020F0502020204030203" pitchFamily="34" charset="0"/>
              </a:rPr>
              <a:t>-e5dc-11e4-9cf7-0002a5d5c51b</a:t>
            </a:r>
            <a:endParaRPr lang="nb-NO" sz="800" dirty="0">
              <a:latin typeface="Lato" panose="020F0502020204030203" pitchFamily="34" charset="0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5676899" y="4238759"/>
            <a:ext cx="21431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 smtClean="0">
                <a:latin typeface="Lato" panose="020F0502020204030203" pitchFamily="34" charset="0"/>
              </a:rPr>
              <a:t>Characteristic</a:t>
            </a:r>
            <a:r>
              <a:rPr lang="nb-NO" sz="1000" dirty="0" smtClean="0">
                <a:latin typeface="Lato" panose="020F0502020204030203" pitchFamily="34" charset="0"/>
              </a:rPr>
              <a:t> : </a:t>
            </a:r>
            <a:r>
              <a:rPr lang="nb-NO" sz="1000" b="1" dirty="0" smtClean="0">
                <a:latin typeface="Lato" panose="020F0502020204030203" pitchFamily="34" charset="0"/>
              </a:rPr>
              <a:t>«</a:t>
            </a:r>
            <a:r>
              <a:rPr lang="nb-NO" sz="1000" b="1" dirty="0" err="1" smtClean="0">
                <a:latin typeface="Lato" panose="020F0502020204030203" pitchFamily="34" charset="0"/>
              </a:rPr>
              <a:t>Light</a:t>
            </a:r>
            <a:r>
              <a:rPr lang="nb-NO" sz="1000" b="1" dirty="0" smtClean="0">
                <a:latin typeface="Lato" panose="020F0502020204030203" pitchFamily="34" charset="0"/>
              </a:rPr>
              <a:t> Status»</a:t>
            </a:r>
          </a:p>
          <a:p>
            <a:r>
              <a:rPr lang="nb-NO" sz="800" dirty="0" smtClean="0">
                <a:latin typeface="Lato" panose="020F0502020204030203" pitchFamily="34" charset="0"/>
              </a:rPr>
              <a:t>Type: Read-</a:t>
            </a:r>
            <a:r>
              <a:rPr lang="nb-NO" sz="800" dirty="0" err="1" smtClean="0">
                <a:latin typeface="Lato" panose="020F0502020204030203" pitchFamily="34" charset="0"/>
              </a:rPr>
              <a:t>only</a:t>
            </a:r>
            <a:endParaRPr lang="nb-NO" sz="800" dirty="0" smtClean="0">
              <a:latin typeface="Lato" panose="020F0502020204030203" pitchFamily="34" charset="0"/>
            </a:endParaRPr>
          </a:p>
          <a:p>
            <a:r>
              <a:rPr lang="nb-NO" sz="800" dirty="0" smtClean="0">
                <a:latin typeface="Lato" panose="020F0502020204030203" pitchFamily="34" charset="0"/>
              </a:rPr>
              <a:t>UUID </a:t>
            </a:r>
            <a:r>
              <a:rPr lang="nb-NO" sz="800" dirty="0">
                <a:latin typeface="Lato" panose="020F0502020204030203" pitchFamily="34" charset="0"/>
              </a:rPr>
              <a:t>: </a:t>
            </a:r>
            <a:r>
              <a:rPr lang="nb-NO" sz="800" dirty="0" smtClean="0">
                <a:latin typeface="Lato" panose="020F0502020204030203" pitchFamily="34" charset="0"/>
              </a:rPr>
              <a:t>2f16</a:t>
            </a:r>
            <a:r>
              <a:rPr lang="nb-NO" sz="800" u="sng" dirty="0" smtClean="0">
                <a:latin typeface="Lato" panose="020F0502020204030203" pitchFamily="34" charset="0"/>
              </a:rPr>
              <a:t>0003</a:t>
            </a:r>
            <a:r>
              <a:rPr lang="nb-NO" sz="800" dirty="0" smtClean="0">
                <a:latin typeface="Lato" panose="020F0502020204030203" pitchFamily="34" charset="0"/>
              </a:rPr>
              <a:t>-e5dc-11e4-9cf7-0002a5d5c51b</a:t>
            </a:r>
            <a:endParaRPr lang="nb-NO" sz="8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MOBILAPPLIKASJON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7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Generelt om utviklingen</a:t>
            </a:r>
            <a:endParaRPr lang="nb-NO" dirty="0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>
          <a:xfrm>
            <a:off x="648271" y="2318945"/>
            <a:ext cx="4591050" cy="1940718"/>
          </a:xfrm>
        </p:spPr>
        <p:txBody>
          <a:bodyPr>
            <a:normAutofit/>
          </a:bodyPr>
          <a:lstStyle/>
          <a:p>
            <a:r>
              <a:rPr lang="nb-NO" sz="1800" dirty="0" smtClean="0"/>
              <a:t>Utviklingsverktøy : Android Studio</a:t>
            </a:r>
          </a:p>
          <a:p>
            <a:endParaRPr lang="nb-NO" sz="1800" dirty="0"/>
          </a:p>
          <a:p>
            <a:r>
              <a:rPr lang="nb-NO" sz="1800" dirty="0" smtClean="0"/>
              <a:t>Programmeringsspråk : Java, C/C++</a:t>
            </a:r>
          </a:p>
          <a:p>
            <a:endParaRPr lang="nb-NO" sz="1800" dirty="0"/>
          </a:p>
          <a:p>
            <a:r>
              <a:rPr lang="nb-NO" sz="1800" dirty="0" smtClean="0"/>
              <a:t>Android v.4.3 og nyere</a:t>
            </a:r>
            <a:endParaRPr lang="nb-NO" sz="1800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38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19" y="1938336"/>
            <a:ext cx="347003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Oppstartsrutiner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000" dirty="0" smtClean="0"/>
              <a:t>Sjekker om enheten støtter Bluetooth Smart</a:t>
            </a:r>
          </a:p>
          <a:p>
            <a:endParaRPr lang="nb-NO" sz="2000" dirty="0" smtClean="0"/>
          </a:p>
          <a:p>
            <a:r>
              <a:rPr lang="nb-NO" sz="2000" dirty="0" smtClean="0"/>
              <a:t>Sjekker om </a:t>
            </a:r>
            <a:r>
              <a:rPr lang="nb-NO" sz="2000" dirty="0" smtClean="0"/>
              <a:t>Bluetooth </a:t>
            </a:r>
            <a:r>
              <a:rPr lang="nb-NO" sz="2000" dirty="0" smtClean="0"/>
              <a:t>er aktivert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84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Prosjektmål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sz="1400" dirty="0" smtClean="0"/>
              <a:t>Effektmål: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Demonstrere </a:t>
            </a:r>
            <a:r>
              <a:rPr lang="nb-NO" sz="1200" dirty="0"/>
              <a:t>interoperabiliteten til Bluetooth Smart.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Demonstrere laveffektsegenskapene </a:t>
            </a:r>
            <a:r>
              <a:rPr lang="nb-NO" sz="1200" dirty="0"/>
              <a:t>til Bluetooth Smart.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Demonstrere </a:t>
            </a:r>
            <a:r>
              <a:rPr lang="nb-NO" sz="1200" dirty="0"/>
              <a:t>en praktisk anvendelse av Bluetooth Smart. </a:t>
            </a:r>
          </a:p>
          <a:p>
            <a:pPr marL="0" indent="0">
              <a:buNone/>
            </a:pPr>
            <a:endParaRPr lang="nb-NO" sz="1600" dirty="0"/>
          </a:p>
          <a:p>
            <a:pPr marL="0" indent="0">
              <a:buNone/>
            </a:pPr>
            <a:r>
              <a:rPr lang="nb-NO" sz="1400" dirty="0" smtClean="0"/>
              <a:t>Resultatmål: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Lage </a:t>
            </a:r>
            <a:r>
              <a:rPr lang="nb-NO" sz="1200" dirty="0"/>
              <a:t>et enkelt og fleksibelt lysstyringssystem.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Lage </a:t>
            </a:r>
            <a:r>
              <a:rPr lang="nb-NO" sz="1200" dirty="0"/>
              <a:t>en oversiktlig mobilapplikasjon som skal kunne styre og overvåke lysstyringssystemet.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Lage </a:t>
            </a:r>
            <a:r>
              <a:rPr lang="nb-NO" sz="1200" dirty="0"/>
              <a:t>firmware for tilgang til lysstyringssystemet.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Lage </a:t>
            </a:r>
            <a:r>
              <a:rPr lang="nb-NO" sz="1200" dirty="0"/>
              <a:t>en demonstrasjonsenhet som oppfyller effektmålene. </a:t>
            </a:r>
            <a:endParaRPr lang="nb-NO" sz="1200" dirty="0" smtClean="0"/>
          </a:p>
          <a:p>
            <a:pPr marL="0" indent="0">
              <a:buNone/>
            </a:pPr>
            <a:endParaRPr lang="nb-NO" sz="1200" dirty="0"/>
          </a:p>
          <a:p>
            <a:pPr marL="0" indent="0">
              <a:buNone/>
            </a:pPr>
            <a:r>
              <a:rPr lang="nb-NO" sz="1400" dirty="0" smtClean="0"/>
              <a:t>Prosessmål: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Opparbeide </a:t>
            </a:r>
            <a:r>
              <a:rPr lang="nb-NO" sz="1200" dirty="0"/>
              <a:t>erfaring innen profesjonell prosjektstyring og utførelse.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Opparbeide </a:t>
            </a:r>
            <a:r>
              <a:rPr lang="nb-NO" sz="1200" dirty="0"/>
              <a:t>erfaring innen profesjonelt kundeforhold, gruppearbeid og problemløsning.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Opparbeide </a:t>
            </a:r>
            <a:r>
              <a:rPr lang="nb-NO" sz="1200" dirty="0"/>
              <a:t>kunnskap om Bluetooth Smart.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Opparbeide </a:t>
            </a:r>
            <a:r>
              <a:rPr lang="nb-NO" sz="1200" dirty="0"/>
              <a:t>kunnskap om komponenter og kretser brukt i forbindelse med styring og dimming av lys.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Opparbeide </a:t>
            </a:r>
            <a:r>
              <a:rPr lang="nb-NO" sz="1200" dirty="0"/>
              <a:t>erfaring innen utvikling av firmware og </a:t>
            </a:r>
            <a:r>
              <a:rPr lang="nb-NO" sz="1200" dirty="0" err="1"/>
              <a:t>appdesign</a:t>
            </a:r>
            <a:r>
              <a:rPr lang="nb-NO" sz="1200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1200" dirty="0" smtClean="0"/>
              <a:t>Øke </a:t>
            </a:r>
            <a:r>
              <a:rPr lang="nb-NO" sz="1200" dirty="0"/>
              <a:t>innsikten i hvilke ansvarsområder og arbeidsoppgaver en ingeniør er pålagt. 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23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Peripheral</a:t>
            </a:r>
            <a:r>
              <a:rPr lang="nb-NO" dirty="0" smtClean="0"/>
              <a:t> </a:t>
            </a:r>
            <a:r>
              <a:rPr lang="nb-NO" dirty="0" err="1" smtClean="0"/>
              <a:t>Scan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40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8" y="1581150"/>
            <a:ext cx="2468880" cy="438912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3848100" y="2257425"/>
            <a:ext cx="396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Liste med kompatible Bluetooth Smart enheter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Navn, nåværende lysstatus, RSSI og MAC-adresse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Verktøymeny; </a:t>
            </a:r>
            <a:r>
              <a:rPr lang="nb-NO" dirty="0" err="1" smtClean="0"/>
              <a:t>Scan</a:t>
            </a:r>
            <a:r>
              <a:rPr lang="nb-NO" dirty="0" smtClean="0"/>
              <a:t>/Stop og </a:t>
            </a:r>
            <a:r>
              <a:rPr lang="nb-NO" dirty="0" err="1" smtClean="0"/>
              <a:t>Refresh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75472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Tilkoblet </a:t>
            </a:r>
            <a:r>
              <a:rPr lang="nb-NO" dirty="0" err="1" smtClean="0"/>
              <a:t>peripheral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41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8" y="1581150"/>
            <a:ext cx="2468880" cy="438912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3848100" y="2257425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Navn, tilkoblingsstatus og siste lysstatus.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Serviceliste med tilhørende </a:t>
            </a:r>
            <a:r>
              <a:rPr lang="nb-NO" dirty="0" err="1" smtClean="0"/>
              <a:t>Characteristics</a:t>
            </a: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Verktøymeny; Connect/</a:t>
            </a:r>
            <a:r>
              <a:rPr lang="nb-NO" dirty="0" err="1" smtClean="0"/>
              <a:t>Disconnect</a:t>
            </a:r>
            <a:r>
              <a:rPr lang="nb-NO" dirty="0" smtClean="0"/>
              <a:t> og </a:t>
            </a:r>
            <a:r>
              <a:rPr lang="nb-NO" dirty="0" err="1" smtClean="0"/>
              <a:t>Refresh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7333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Lese og skrive til </a:t>
            </a:r>
            <a:r>
              <a:rPr lang="nb-NO" dirty="0" err="1" smtClean="0"/>
              <a:t>peripheral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42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81225"/>
            <a:ext cx="3762375" cy="2019300"/>
          </a:xfrm>
          <a:prstGeom prst="rect">
            <a:avLst/>
          </a:prstGeom>
        </p:spPr>
      </p:pic>
      <p:sp>
        <p:nvSpPr>
          <p:cNvPr id="7" name="TekstSylinder 6"/>
          <p:cNvSpPr txBox="1"/>
          <p:nvPr/>
        </p:nvSpPr>
        <p:spPr>
          <a:xfrm>
            <a:off x="4552950" y="2181225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Dobbelrolle</a:t>
            </a:r>
            <a:r>
              <a:rPr lang="nb-NO" dirty="0" smtClean="0"/>
              <a:t>; liste og knapp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«Lysstatus» korresponderer til </a:t>
            </a:r>
            <a:r>
              <a:rPr lang="nb-NO" dirty="0" err="1" smtClean="0"/>
              <a:t>Characteristic</a:t>
            </a:r>
            <a:r>
              <a:rPr lang="nb-NO" dirty="0" smtClean="0"/>
              <a:t> «</a:t>
            </a:r>
            <a:r>
              <a:rPr lang="nb-NO" dirty="0" err="1" smtClean="0"/>
              <a:t>Light</a:t>
            </a:r>
            <a:r>
              <a:rPr lang="nb-NO" dirty="0" smtClean="0"/>
              <a:t> Status» på Kontrollmodul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«Endre Lys» korresponderer til </a:t>
            </a:r>
            <a:r>
              <a:rPr lang="nb-NO" dirty="0" err="1" smtClean="0"/>
              <a:t>Characteristic</a:t>
            </a:r>
            <a:r>
              <a:rPr lang="nb-NO" dirty="0" smtClean="0"/>
              <a:t> «</a:t>
            </a:r>
            <a:r>
              <a:rPr lang="nb-NO" dirty="0" err="1" smtClean="0"/>
              <a:t>Light</a:t>
            </a:r>
            <a:r>
              <a:rPr lang="nb-NO" dirty="0" smtClean="0"/>
              <a:t> </a:t>
            </a:r>
            <a:r>
              <a:rPr lang="nb-NO" dirty="0" err="1" smtClean="0"/>
              <a:t>Command</a:t>
            </a:r>
            <a:r>
              <a:rPr lang="nb-NO" dirty="0" smtClean="0"/>
              <a:t>» på Kontrollmodul</a:t>
            </a:r>
          </a:p>
        </p:txBody>
      </p:sp>
    </p:spTree>
    <p:extLst>
      <p:ext uri="{BB962C8B-B14F-4D97-AF65-F5344CB8AC3E}">
        <p14:creationId xmlns:p14="http://schemas.microsoft.com/office/powerpoint/2010/main" val="30412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Fjernstyring; Binærmodul  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43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78" y="1690689"/>
            <a:ext cx="5748245" cy="39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Fjernstyring; Dimmermodul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44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17" y="1419225"/>
            <a:ext cx="5236566" cy="47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tel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Eksempel; </a:t>
            </a:r>
            <a:r>
              <a:rPr lang="nb-NO" dirty="0" smtClean="0"/>
              <a:t>Broadcast </a:t>
            </a:r>
            <a:r>
              <a:rPr lang="nb-NO" dirty="0" smtClean="0"/>
              <a:t>mode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45</a:t>
            </a:fld>
            <a:endParaRPr lang="nb-NO"/>
          </a:p>
        </p:txBody>
      </p:sp>
      <p:grpSp>
        <p:nvGrpSpPr>
          <p:cNvPr id="25" name="Gruppe 24"/>
          <p:cNvGrpSpPr/>
          <p:nvPr/>
        </p:nvGrpSpPr>
        <p:grpSpPr>
          <a:xfrm>
            <a:off x="6686558" y="2822459"/>
            <a:ext cx="1515762" cy="1532238"/>
            <a:chOff x="6067433" y="2183026"/>
            <a:chExt cx="1515762" cy="1532238"/>
          </a:xfrm>
        </p:grpSpPr>
        <p:sp>
          <p:nvSpPr>
            <p:cNvPr id="16" name="Frihåndsform 15"/>
            <p:cNvSpPr/>
            <p:nvPr/>
          </p:nvSpPr>
          <p:spPr>
            <a:xfrm>
              <a:off x="6067433" y="2183026"/>
              <a:ext cx="1515762" cy="1532238"/>
            </a:xfrm>
            <a:custGeom>
              <a:avLst/>
              <a:gdLst>
                <a:gd name="connsiteX0" fmla="*/ 0 w 1515762"/>
                <a:gd name="connsiteY0" fmla="*/ 0 h 1532238"/>
                <a:gd name="connsiteX1" fmla="*/ 1515762 w 1515762"/>
                <a:gd name="connsiteY1" fmla="*/ 0 h 1532238"/>
                <a:gd name="connsiteX2" fmla="*/ 1515762 w 1515762"/>
                <a:gd name="connsiteY2" fmla="*/ 1532238 h 1532238"/>
                <a:gd name="connsiteX3" fmla="*/ 903736 w 1515762"/>
                <a:gd name="connsiteY3" fmla="*/ 1532238 h 1532238"/>
                <a:gd name="connsiteX4" fmla="*/ 903736 w 1515762"/>
                <a:gd name="connsiteY4" fmla="*/ 1375163 h 1532238"/>
                <a:gd name="connsiteX5" fmla="*/ 612026 w 1515762"/>
                <a:gd name="connsiteY5" fmla="*/ 1375163 h 1532238"/>
                <a:gd name="connsiteX6" fmla="*/ 612026 w 1515762"/>
                <a:gd name="connsiteY6" fmla="*/ 1532238 h 1532238"/>
                <a:gd name="connsiteX7" fmla="*/ 0 w 1515762"/>
                <a:gd name="connsiteY7" fmla="*/ 1532238 h 1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5762" h="1532238">
                  <a:moveTo>
                    <a:pt x="0" y="0"/>
                  </a:moveTo>
                  <a:lnTo>
                    <a:pt x="1515762" y="0"/>
                  </a:lnTo>
                  <a:lnTo>
                    <a:pt x="1515762" y="1532238"/>
                  </a:lnTo>
                  <a:lnTo>
                    <a:pt x="903736" y="1532238"/>
                  </a:lnTo>
                  <a:lnTo>
                    <a:pt x="903736" y="1375163"/>
                  </a:lnTo>
                  <a:lnTo>
                    <a:pt x="612026" y="1375163"/>
                  </a:lnTo>
                  <a:lnTo>
                    <a:pt x="612026" y="1532238"/>
                  </a:lnTo>
                  <a:lnTo>
                    <a:pt x="0" y="1532238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6067433" y="2747240"/>
              <a:ext cx="151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dirty="0" smtClean="0">
                  <a:latin typeface="Lato" panose="020F0502020204030203" pitchFamily="34" charset="0"/>
                </a:rPr>
                <a:t>Binærmodul</a:t>
              </a:r>
            </a:p>
          </p:txBody>
        </p:sp>
      </p:grpSp>
      <p:cxnSp>
        <p:nvCxnSpPr>
          <p:cNvPr id="27" name="Rett linje 26"/>
          <p:cNvCxnSpPr/>
          <p:nvPr/>
        </p:nvCxnSpPr>
        <p:spPr>
          <a:xfrm flipV="1">
            <a:off x="5601271" y="3540563"/>
            <a:ext cx="1085287" cy="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uppe 33"/>
          <p:cNvGrpSpPr/>
          <p:nvPr/>
        </p:nvGrpSpPr>
        <p:grpSpPr>
          <a:xfrm>
            <a:off x="4063037" y="3256075"/>
            <a:ext cx="1658936" cy="568977"/>
            <a:chOff x="3701087" y="2616639"/>
            <a:chExt cx="1658936" cy="568977"/>
          </a:xfrm>
        </p:grpSpPr>
        <p:sp>
          <p:nvSpPr>
            <p:cNvPr id="23" name="Frihåndsform 22"/>
            <p:cNvSpPr/>
            <p:nvPr/>
          </p:nvSpPr>
          <p:spPr>
            <a:xfrm>
              <a:off x="3701087" y="2616639"/>
              <a:ext cx="1538234" cy="568977"/>
            </a:xfrm>
            <a:custGeom>
              <a:avLst/>
              <a:gdLst>
                <a:gd name="connsiteX0" fmla="*/ 691454 w 1538234"/>
                <a:gd name="connsiteY0" fmla="*/ 0 h 568977"/>
                <a:gd name="connsiteX1" fmla="*/ 691454 w 1538234"/>
                <a:gd name="connsiteY1" fmla="*/ 1 h 568977"/>
                <a:gd name="connsiteX2" fmla="*/ 1538234 w 1538234"/>
                <a:gd name="connsiteY2" fmla="*/ 1 h 568977"/>
                <a:gd name="connsiteX3" fmla="*/ 1538234 w 1538234"/>
                <a:gd name="connsiteY3" fmla="*/ 568977 h 568977"/>
                <a:gd name="connsiteX4" fmla="*/ 691453 w 1538234"/>
                <a:gd name="connsiteY4" fmla="*/ 568977 h 568977"/>
                <a:gd name="connsiteX5" fmla="*/ 691453 w 1538234"/>
                <a:gd name="connsiteY5" fmla="*/ 568976 h 568977"/>
                <a:gd name="connsiteX6" fmla="*/ 448836 w 1538234"/>
                <a:gd name="connsiteY6" fmla="*/ 469155 h 568977"/>
                <a:gd name="connsiteX7" fmla="*/ 0 w 1538234"/>
                <a:gd name="connsiteY7" fmla="*/ 469155 h 568977"/>
                <a:gd name="connsiteX8" fmla="*/ 0 w 1538234"/>
                <a:gd name="connsiteY8" fmla="*/ 99823 h 568977"/>
                <a:gd name="connsiteX9" fmla="*/ 448833 w 1538234"/>
                <a:gd name="connsiteY9" fmla="*/ 99823 h 56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8234" h="568977">
                  <a:moveTo>
                    <a:pt x="691454" y="0"/>
                  </a:moveTo>
                  <a:lnTo>
                    <a:pt x="691454" y="1"/>
                  </a:lnTo>
                  <a:lnTo>
                    <a:pt x="1538234" y="1"/>
                  </a:lnTo>
                  <a:lnTo>
                    <a:pt x="1538234" y="568977"/>
                  </a:lnTo>
                  <a:lnTo>
                    <a:pt x="691453" y="568977"/>
                  </a:lnTo>
                  <a:lnTo>
                    <a:pt x="691453" y="568976"/>
                  </a:lnTo>
                  <a:lnTo>
                    <a:pt x="448836" y="469155"/>
                  </a:lnTo>
                  <a:lnTo>
                    <a:pt x="0" y="469155"/>
                  </a:lnTo>
                  <a:lnTo>
                    <a:pt x="0" y="99823"/>
                  </a:lnTo>
                  <a:lnTo>
                    <a:pt x="448833" y="99823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3" name="TekstSylinder 32"/>
            <p:cNvSpPr txBox="1"/>
            <p:nvPr/>
          </p:nvSpPr>
          <p:spPr>
            <a:xfrm>
              <a:off x="3821789" y="2747238"/>
              <a:ext cx="1538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smtClean="0">
                  <a:latin typeface="Lato" panose="020F0502020204030203" pitchFamily="34" charset="0"/>
                </a:rPr>
                <a:t>Kontrollmodul</a:t>
              </a:r>
              <a:endParaRPr lang="nb-NO" sz="1400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43" name="Gruppe 42"/>
          <p:cNvGrpSpPr/>
          <p:nvPr/>
        </p:nvGrpSpPr>
        <p:grpSpPr>
          <a:xfrm>
            <a:off x="3489504" y="2822459"/>
            <a:ext cx="1440000" cy="1440000"/>
            <a:chOff x="3501087" y="2274642"/>
            <a:chExt cx="1440000" cy="1440000"/>
          </a:xfrm>
        </p:grpSpPr>
        <p:sp>
          <p:nvSpPr>
            <p:cNvPr id="40" name="Bue 39"/>
            <p:cNvSpPr/>
            <p:nvPr/>
          </p:nvSpPr>
          <p:spPr>
            <a:xfrm rot="13500000">
              <a:off x="3823740" y="2634641"/>
              <a:ext cx="720000" cy="72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Bue 40"/>
            <p:cNvSpPr/>
            <p:nvPr/>
          </p:nvSpPr>
          <p:spPr>
            <a:xfrm rot="13500000">
              <a:off x="3501087" y="2274642"/>
              <a:ext cx="1440000" cy="144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2" name="Bue 41"/>
            <p:cNvSpPr/>
            <p:nvPr/>
          </p:nvSpPr>
          <p:spPr>
            <a:xfrm rot="13500000">
              <a:off x="3664882" y="2454642"/>
              <a:ext cx="1080000" cy="108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0" name="TekstSylinder 49"/>
          <p:cNvSpPr txBox="1"/>
          <p:nvPr/>
        </p:nvSpPr>
        <p:spPr>
          <a:xfrm>
            <a:off x="2274521" y="4076052"/>
            <a:ext cx="1478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Advertising-pakker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cxnSp>
        <p:nvCxnSpPr>
          <p:cNvPr id="52" name="Rett pil 51"/>
          <p:cNvCxnSpPr/>
          <p:nvPr/>
        </p:nvCxnSpPr>
        <p:spPr>
          <a:xfrm>
            <a:off x="5689557" y="3750503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Rett pil 52"/>
          <p:cNvCxnSpPr/>
          <p:nvPr/>
        </p:nvCxnSpPr>
        <p:spPr>
          <a:xfrm rot="10800000">
            <a:off x="5689557" y="4068585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Rett pil 53"/>
          <p:cNvCxnSpPr/>
          <p:nvPr/>
        </p:nvCxnSpPr>
        <p:spPr>
          <a:xfrm rot="10800000">
            <a:off x="2559215" y="4068585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kstSylinder 54"/>
          <p:cNvSpPr txBox="1"/>
          <p:nvPr/>
        </p:nvSpPr>
        <p:spPr>
          <a:xfrm>
            <a:off x="5736749" y="4076052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Lysstatus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56" name="TekstSylinder 55"/>
          <p:cNvSpPr txBox="1"/>
          <p:nvPr/>
        </p:nvSpPr>
        <p:spPr>
          <a:xfrm>
            <a:off x="5662048" y="3762801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TWI SLA+R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grpSp>
        <p:nvGrpSpPr>
          <p:cNvPr id="24" name="Gruppe 23"/>
          <p:cNvGrpSpPr>
            <a:grpSpLocks noChangeAspect="1"/>
          </p:cNvGrpSpPr>
          <p:nvPr/>
        </p:nvGrpSpPr>
        <p:grpSpPr>
          <a:xfrm>
            <a:off x="2016885" y="2049787"/>
            <a:ext cx="358346" cy="642551"/>
            <a:chOff x="996778" y="1869989"/>
            <a:chExt cx="1194487" cy="2141837"/>
          </a:xfrm>
        </p:grpSpPr>
        <p:sp>
          <p:nvSpPr>
            <p:cNvPr id="28" name="Avrundet rektangel 27"/>
            <p:cNvSpPr/>
            <p:nvPr/>
          </p:nvSpPr>
          <p:spPr>
            <a:xfrm>
              <a:off x="996778" y="1869989"/>
              <a:ext cx="1194487" cy="214183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Rektangel 28"/>
            <p:cNvSpPr/>
            <p:nvPr/>
          </p:nvSpPr>
          <p:spPr>
            <a:xfrm>
              <a:off x="1081216" y="2034747"/>
              <a:ext cx="1025611" cy="17876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0" name="Gruppe 29"/>
          <p:cNvGrpSpPr>
            <a:grpSpLocks noChangeAspect="1"/>
          </p:cNvGrpSpPr>
          <p:nvPr/>
        </p:nvGrpSpPr>
        <p:grpSpPr>
          <a:xfrm>
            <a:off x="1374104" y="2560255"/>
            <a:ext cx="358346" cy="642551"/>
            <a:chOff x="996778" y="1869989"/>
            <a:chExt cx="1194487" cy="2141837"/>
          </a:xfrm>
        </p:grpSpPr>
        <p:sp>
          <p:nvSpPr>
            <p:cNvPr id="31" name="Avrundet rektangel 30"/>
            <p:cNvSpPr/>
            <p:nvPr/>
          </p:nvSpPr>
          <p:spPr>
            <a:xfrm>
              <a:off x="996778" y="1869989"/>
              <a:ext cx="1194487" cy="214183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2" name="Rektangel 31"/>
            <p:cNvSpPr/>
            <p:nvPr/>
          </p:nvSpPr>
          <p:spPr>
            <a:xfrm>
              <a:off x="1081216" y="2034747"/>
              <a:ext cx="1025611" cy="17876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5" name="Gruppe 34"/>
          <p:cNvGrpSpPr>
            <a:grpSpLocks noChangeAspect="1"/>
          </p:cNvGrpSpPr>
          <p:nvPr/>
        </p:nvGrpSpPr>
        <p:grpSpPr>
          <a:xfrm>
            <a:off x="1015758" y="3441525"/>
            <a:ext cx="358346" cy="642551"/>
            <a:chOff x="996778" y="1869989"/>
            <a:chExt cx="1194487" cy="2141837"/>
          </a:xfrm>
        </p:grpSpPr>
        <p:sp>
          <p:nvSpPr>
            <p:cNvPr id="36" name="Avrundet rektangel 35"/>
            <p:cNvSpPr/>
            <p:nvPr/>
          </p:nvSpPr>
          <p:spPr>
            <a:xfrm>
              <a:off x="996778" y="1869989"/>
              <a:ext cx="1194487" cy="214183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7" name="Rektangel 36"/>
            <p:cNvSpPr/>
            <p:nvPr/>
          </p:nvSpPr>
          <p:spPr>
            <a:xfrm>
              <a:off x="1081216" y="2034747"/>
              <a:ext cx="1025611" cy="17876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8" name="Gruppe 37"/>
          <p:cNvGrpSpPr>
            <a:grpSpLocks noChangeAspect="1"/>
          </p:cNvGrpSpPr>
          <p:nvPr/>
        </p:nvGrpSpPr>
        <p:grpSpPr>
          <a:xfrm>
            <a:off x="1707118" y="4109879"/>
            <a:ext cx="358346" cy="642551"/>
            <a:chOff x="996778" y="1869989"/>
            <a:chExt cx="1194487" cy="2141837"/>
          </a:xfrm>
        </p:grpSpPr>
        <p:sp>
          <p:nvSpPr>
            <p:cNvPr id="39" name="Avrundet rektangel 38"/>
            <p:cNvSpPr/>
            <p:nvPr/>
          </p:nvSpPr>
          <p:spPr>
            <a:xfrm>
              <a:off x="996778" y="1869989"/>
              <a:ext cx="1194487" cy="214183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4" name="Rektangel 43"/>
            <p:cNvSpPr/>
            <p:nvPr/>
          </p:nvSpPr>
          <p:spPr>
            <a:xfrm>
              <a:off x="1081216" y="2034747"/>
              <a:ext cx="1025611" cy="17876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13567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Eksempel; Connected mode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46</a:t>
            </a:fld>
            <a:endParaRPr lang="nb-NO"/>
          </a:p>
        </p:txBody>
      </p:sp>
      <p:grpSp>
        <p:nvGrpSpPr>
          <p:cNvPr id="24" name="Gruppe 23"/>
          <p:cNvGrpSpPr/>
          <p:nvPr/>
        </p:nvGrpSpPr>
        <p:grpSpPr>
          <a:xfrm>
            <a:off x="868706" y="2469644"/>
            <a:ext cx="1194487" cy="2141837"/>
            <a:chOff x="1173506" y="1878225"/>
            <a:chExt cx="1194487" cy="2141837"/>
          </a:xfrm>
        </p:grpSpPr>
        <p:grpSp>
          <p:nvGrpSpPr>
            <p:cNvPr id="9" name="Gruppe 8"/>
            <p:cNvGrpSpPr/>
            <p:nvPr/>
          </p:nvGrpSpPr>
          <p:grpSpPr>
            <a:xfrm>
              <a:off x="1173506" y="1878225"/>
              <a:ext cx="1194487" cy="2141837"/>
              <a:chOff x="996778" y="1869989"/>
              <a:chExt cx="1194487" cy="2141837"/>
            </a:xfrm>
          </p:grpSpPr>
          <p:sp>
            <p:nvSpPr>
              <p:cNvPr id="6" name="Avrundet rektangel 5"/>
              <p:cNvSpPr/>
              <p:nvPr/>
            </p:nvSpPr>
            <p:spPr>
              <a:xfrm>
                <a:off x="996778" y="1869989"/>
                <a:ext cx="1194487" cy="2141837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/>
            </p:nvSpPr>
            <p:spPr>
              <a:xfrm>
                <a:off x="1081216" y="2034747"/>
                <a:ext cx="1025611" cy="178761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0" name="TekstSylinder 9"/>
            <p:cNvSpPr txBox="1"/>
            <p:nvPr/>
          </p:nvSpPr>
          <p:spPr>
            <a:xfrm>
              <a:off x="1507646" y="2782899"/>
              <a:ext cx="526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smtClean="0">
                  <a:latin typeface="Lato" panose="020F0502020204030203" pitchFamily="34" charset="0"/>
                </a:rPr>
                <a:t>APP</a:t>
              </a:r>
              <a:endParaRPr lang="nb-NO" sz="1400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5" name="Gruppe 24"/>
          <p:cNvGrpSpPr/>
          <p:nvPr/>
        </p:nvGrpSpPr>
        <p:grpSpPr>
          <a:xfrm>
            <a:off x="6686558" y="2822459"/>
            <a:ext cx="1515762" cy="1532238"/>
            <a:chOff x="6067433" y="2183026"/>
            <a:chExt cx="1515762" cy="1532238"/>
          </a:xfrm>
        </p:grpSpPr>
        <p:sp>
          <p:nvSpPr>
            <p:cNvPr id="16" name="Frihåndsform 15"/>
            <p:cNvSpPr/>
            <p:nvPr/>
          </p:nvSpPr>
          <p:spPr>
            <a:xfrm>
              <a:off x="6067433" y="2183026"/>
              <a:ext cx="1515762" cy="1532238"/>
            </a:xfrm>
            <a:custGeom>
              <a:avLst/>
              <a:gdLst>
                <a:gd name="connsiteX0" fmla="*/ 0 w 1515762"/>
                <a:gd name="connsiteY0" fmla="*/ 0 h 1532238"/>
                <a:gd name="connsiteX1" fmla="*/ 1515762 w 1515762"/>
                <a:gd name="connsiteY1" fmla="*/ 0 h 1532238"/>
                <a:gd name="connsiteX2" fmla="*/ 1515762 w 1515762"/>
                <a:gd name="connsiteY2" fmla="*/ 1532238 h 1532238"/>
                <a:gd name="connsiteX3" fmla="*/ 903736 w 1515762"/>
                <a:gd name="connsiteY3" fmla="*/ 1532238 h 1532238"/>
                <a:gd name="connsiteX4" fmla="*/ 903736 w 1515762"/>
                <a:gd name="connsiteY4" fmla="*/ 1375163 h 1532238"/>
                <a:gd name="connsiteX5" fmla="*/ 612026 w 1515762"/>
                <a:gd name="connsiteY5" fmla="*/ 1375163 h 1532238"/>
                <a:gd name="connsiteX6" fmla="*/ 612026 w 1515762"/>
                <a:gd name="connsiteY6" fmla="*/ 1532238 h 1532238"/>
                <a:gd name="connsiteX7" fmla="*/ 0 w 1515762"/>
                <a:gd name="connsiteY7" fmla="*/ 1532238 h 15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5762" h="1532238">
                  <a:moveTo>
                    <a:pt x="0" y="0"/>
                  </a:moveTo>
                  <a:lnTo>
                    <a:pt x="1515762" y="0"/>
                  </a:lnTo>
                  <a:lnTo>
                    <a:pt x="1515762" y="1532238"/>
                  </a:lnTo>
                  <a:lnTo>
                    <a:pt x="903736" y="1532238"/>
                  </a:lnTo>
                  <a:lnTo>
                    <a:pt x="903736" y="1375163"/>
                  </a:lnTo>
                  <a:lnTo>
                    <a:pt x="612026" y="1375163"/>
                  </a:lnTo>
                  <a:lnTo>
                    <a:pt x="612026" y="1532238"/>
                  </a:lnTo>
                  <a:lnTo>
                    <a:pt x="0" y="1532238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6067433" y="2747240"/>
              <a:ext cx="1515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dirty="0" smtClean="0">
                  <a:latin typeface="Lato" panose="020F0502020204030203" pitchFamily="34" charset="0"/>
                </a:rPr>
                <a:t>Binærmodul</a:t>
              </a:r>
            </a:p>
          </p:txBody>
        </p:sp>
      </p:grpSp>
      <p:cxnSp>
        <p:nvCxnSpPr>
          <p:cNvPr id="27" name="Rett linje 26"/>
          <p:cNvCxnSpPr/>
          <p:nvPr/>
        </p:nvCxnSpPr>
        <p:spPr>
          <a:xfrm flipV="1">
            <a:off x="5601271" y="3540563"/>
            <a:ext cx="1085287" cy="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uppe 33"/>
          <p:cNvGrpSpPr/>
          <p:nvPr/>
        </p:nvGrpSpPr>
        <p:grpSpPr>
          <a:xfrm>
            <a:off x="4063037" y="3256075"/>
            <a:ext cx="1658936" cy="568977"/>
            <a:chOff x="3701087" y="2616639"/>
            <a:chExt cx="1658936" cy="568977"/>
          </a:xfrm>
        </p:grpSpPr>
        <p:sp>
          <p:nvSpPr>
            <p:cNvPr id="23" name="Frihåndsform 22"/>
            <p:cNvSpPr/>
            <p:nvPr/>
          </p:nvSpPr>
          <p:spPr>
            <a:xfrm>
              <a:off x="3701087" y="2616639"/>
              <a:ext cx="1538234" cy="568977"/>
            </a:xfrm>
            <a:custGeom>
              <a:avLst/>
              <a:gdLst>
                <a:gd name="connsiteX0" fmla="*/ 691454 w 1538234"/>
                <a:gd name="connsiteY0" fmla="*/ 0 h 568977"/>
                <a:gd name="connsiteX1" fmla="*/ 691454 w 1538234"/>
                <a:gd name="connsiteY1" fmla="*/ 1 h 568977"/>
                <a:gd name="connsiteX2" fmla="*/ 1538234 w 1538234"/>
                <a:gd name="connsiteY2" fmla="*/ 1 h 568977"/>
                <a:gd name="connsiteX3" fmla="*/ 1538234 w 1538234"/>
                <a:gd name="connsiteY3" fmla="*/ 568977 h 568977"/>
                <a:gd name="connsiteX4" fmla="*/ 691453 w 1538234"/>
                <a:gd name="connsiteY4" fmla="*/ 568977 h 568977"/>
                <a:gd name="connsiteX5" fmla="*/ 691453 w 1538234"/>
                <a:gd name="connsiteY5" fmla="*/ 568976 h 568977"/>
                <a:gd name="connsiteX6" fmla="*/ 448836 w 1538234"/>
                <a:gd name="connsiteY6" fmla="*/ 469155 h 568977"/>
                <a:gd name="connsiteX7" fmla="*/ 0 w 1538234"/>
                <a:gd name="connsiteY7" fmla="*/ 469155 h 568977"/>
                <a:gd name="connsiteX8" fmla="*/ 0 w 1538234"/>
                <a:gd name="connsiteY8" fmla="*/ 99823 h 568977"/>
                <a:gd name="connsiteX9" fmla="*/ 448833 w 1538234"/>
                <a:gd name="connsiteY9" fmla="*/ 99823 h 56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8234" h="568977">
                  <a:moveTo>
                    <a:pt x="691454" y="0"/>
                  </a:moveTo>
                  <a:lnTo>
                    <a:pt x="691454" y="1"/>
                  </a:lnTo>
                  <a:lnTo>
                    <a:pt x="1538234" y="1"/>
                  </a:lnTo>
                  <a:lnTo>
                    <a:pt x="1538234" y="568977"/>
                  </a:lnTo>
                  <a:lnTo>
                    <a:pt x="691453" y="568977"/>
                  </a:lnTo>
                  <a:lnTo>
                    <a:pt x="691453" y="568976"/>
                  </a:lnTo>
                  <a:lnTo>
                    <a:pt x="448836" y="469155"/>
                  </a:lnTo>
                  <a:lnTo>
                    <a:pt x="0" y="469155"/>
                  </a:lnTo>
                  <a:lnTo>
                    <a:pt x="0" y="99823"/>
                  </a:lnTo>
                  <a:lnTo>
                    <a:pt x="448833" y="99823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3" name="TekstSylinder 32"/>
            <p:cNvSpPr txBox="1"/>
            <p:nvPr/>
          </p:nvSpPr>
          <p:spPr>
            <a:xfrm>
              <a:off x="3821789" y="2747238"/>
              <a:ext cx="1538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smtClean="0">
                  <a:latin typeface="Lato" panose="020F0502020204030203" pitchFamily="34" charset="0"/>
                </a:rPr>
                <a:t>Kontrollmodul</a:t>
              </a:r>
              <a:endParaRPr lang="nb-NO" sz="1400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43" name="Gruppe 42"/>
          <p:cNvGrpSpPr/>
          <p:nvPr/>
        </p:nvGrpSpPr>
        <p:grpSpPr>
          <a:xfrm>
            <a:off x="3489504" y="2822459"/>
            <a:ext cx="1440000" cy="1440000"/>
            <a:chOff x="3501087" y="2274642"/>
            <a:chExt cx="1440000" cy="1440000"/>
          </a:xfrm>
        </p:grpSpPr>
        <p:sp>
          <p:nvSpPr>
            <p:cNvPr id="40" name="Bue 39"/>
            <p:cNvSpPr/>
            <p:nvPr/>
          </p:nvSpPr>
          <p:spPr>
            <a:xfrm rot="13500000">
              <a:off x="3823740" y="2634641"/>
              <a:ext cx="720000" cy="72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Bue 40"/>
            <p:cNvSpPr/>
            <p:nvPr/>
          </p:nvSpPr>
          <p:spPr>
            <a:xfrm rot="13500000">
              <a:off x="3501087" y="2274642"/>
              <a:ext cx="1440000" cy="144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2" name="Bue 41"/>
            <p:cNvSpPr/>
            <p:nvPr/>
          </p:nvSpPr>
          <p:spPr>
            <a:xfrm rot="13500000">
              <a:off x="3664882" y="2454642"/>
              <a:ext cx="1080000" cy="108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4" name="Gruppe 43"/>
          <p:cNvGrpSpPr/>
          <p:nvPr/>
        </p:nvGrpSpPr>
        <p:grpSpPr>
          <a:xfrm rot="10800000">
            <a:off x="1193861" y="2808203"/>
            <a:ext cx="1440000" cy="1440000"/>
            <a:chOff x="3501087" y="2274642"/>
            <a:chExt cx="1440000" cy="1440000"/>
          </a:xfrm>
        </p:grpSpPr>
        <p:sp>
          <p:nvSpPr>
            <p:cNvPr id="45" name="Bue 44"/>
            <p:cNvSpPr/>
            <p:nvPr/>
          </p:nvSpPr>
          <p:spPr>
            <a:xfrm rot="13500000">
              <a:off x="3823740" y="2634641"/>
              <a:ext cx="720000" cy="72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6" name="Bue 45"/>
            <p:cNvSpPr/>
            <p:nvPr/>
          </p:nvSpPr>
          <p:spPr>
            <a:xfrm rot="13500000">
              <a:off x="3501087" y="2274642"/>
              <a:ext cx="1440000" cy="144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7" name="Bue 46"/>
            <p:cNvSpPr/>
            <p:nvPr/>
          </p:nvSpPr>
          <p:spPr>
            <a:xfrm rot="13500000">
              <a:off x="3664882" y="2454642"/>
              <a:ext cx="1080000" cy="1080000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cxnSp>
        <p:nvCxnSpPr>
          <p:cNvPr id="28" name="Rett pil 27"/>
          <p:cNvCxnSpPr/>
          <p:nvPr/>
        </p:nvCxnSpPr>
        <p:spPr>
          <a:xfrm>
            <a:off x="5689557" y="3750503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Rett pil 28"/>
          <p:cNvCxnSpPr/>
          <p:nvPr/>
        </p:nvCxnSpPr>
        <p:spPr>
          <a:xfrm rot="10800000">
            <a:off x="5689557" y="4068585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kstSylinder 29"/>
          <p:cNvSpPr txBox="1"/>
          <p:nvPr/>
        </p:nvSpPr>
        <p:spPr>
          <a:xfrm>
            <a:off x="5736749" y="4076052"/>
            <a:ext cx="814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Lysstatus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5662048" y="3762801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TWI SLA+R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2322368" y="4430656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«</a:t>
            </a:r>
            <a:r>
              <a:rPr lang="nb-NO" sz="1200" dirty="0" err="1" smtClean="0">
                <a:solidFill>
                  <a:schemeClr val="accent2"/>
                </a:solidFill>
                <a:latin typeface="Lato" panose="020F0502020204030203" pitchFamily="34" charset="0"/>
              </a:rPr>
              <a:t>Light</a:t>
            </a:r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 Status» </a:t>
            </a:r>
            <a:r>
              <a:rPr lang="nb-NO" sz="1200" dirty="0" err="1" smtClean="0">
                <a:solidFill>
                  <a:schemeClr val="accent2"/>
                </a:solidFill>
                <a:latin typeface="Lato" panose="020F0502020204030203" pitchFamily="34" charset="0"/>
              </a:rPr>
              <a:t>reply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cxnSp>
        <p:nvCxnSpPr>
          <p:cNvPr id="35" name="Rett pil 34"/>
          <p:cNvCxnSpPr/>
          <p:nvPr/>
        </p:nvCxnSpPr>
        <p:spPr>
          <a:xfrm rot="10800000">
            <a:off x="2607062" y="4423189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Rett pil 35"/>
          <p:cNvCxnSpPr/>
          <p:nvPr/>
        </p:nvCxnSpPr>
        <p:spPr>
          <a:xfrm>
            <a:off x="5688449" y="2847758"/>
            <a:ext cx="908711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kstSylinder 36"/>
          <p:cNvSpPr txBox="1"/>
          <p:nvPr/>
        </p:nvSpPr>
        <p:spPr>
          <a:xfrm>
            <a:off x="5660940" y="286005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TWI SLA+W</a:t>
            </a:r>
            <a:endParaRPr lang="nb-NO" sz="14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</a:endParaRPr>
          </a:p>
        </p:txBody>
      </p:sp>
      <p:cxnSp>
        <p:nvCxnSpPr>
          <p:cNvPr id="38" name="Rett pil 37"/>
          <p:cNvCxnSpPr/>
          <p:nvPr/>
        </p:nvCxnSpPr>
        <p:spPr>
          <a:xfrm>
            <a:off x="2607062" y="4076052"/>
            <a:ext cx="9087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kstSylinder 38"/>
          <p:cNvSpPr txBox="1"/>
          <p:nvPr/>
        </p:nvSpPr>
        <p:spPr>
          <a:xfrm>
            <a:off x="2324572" y="4089474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«</a:t>
            </a:r>
            <a:r>
              <a:rPr lang="nb-NO" sz="1200" dirty="0" err="1" smtClean="0">
                <a:solidFill>
                  <a:schemeClr val="accent2"/>
                </a:solidFill>
                <a:latin typeface="Lato" panose="020F0502020204030203" pitchFamily="34" charset="0"/>
              </a:rPr>
              <a:t>Light</a:t>
            </a:r>
            <a:r>
              <a:rPr lang="nb-NO" sz="1200" dirty="0" smtClean="0">
                <a:solidFill>
                  <a:schemeClr val="accent2"/>
                </a:solidFill>
                <a:latin typeface="Lato" panose="020F0502020204030203" pitchFamily="34" charset="0"/>
              </a:rPr>
              <a:t> Status» </a:t>
            </a:r>
            <a:r>
              <a:rPr lang="nb-NO" sz="1200" dirty="0" err="1" smtClean="0">
                <a:solidFill>
                  <a:schemeClr val="accent2"/>
                </a:solidFill>
                <a:latin typeface="Lato" panose="020F0502020204030203" pitchFamily="34" charset="0"/>
              </a:rPr>
              <a:t>request</a:t>
            </a:r>
            <a:endParaRPr lang="nb-NO" sz="1400" dirty="0">
              <a:solidFill>
                <a:schemeClr val="accent2"/>
              </a:solidFill>
              <a:latin typeface="Lato" panose="020F0502020204030203" pitchFamily="34" charset="0"/>
            </a:endParaRPr>
          </a:p>
        </p:txBody>
      </p:sp>
      <p:cxnSp>
        <p:nvCxnSpPr>
          <p:cNvPr id="50" name="Rett pil 49"/>
          <p:cNvCxnSpPr/>
          <p:nvPr/>
        </p:nvCxnSpPr>
        <p:spPr>
          <a:xfrm>
            <a:off x="2607163" y="2659334"/>
            <a:ext cx="908711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Rett pil 50"/>
          <p:cNvCxnSpPr/>
          <p:nvPr/>
        </p:nvCxnSpPr>
        <p:spPr>
          <a:xfrm>
            <a:off x="5709115" y="3189711"/>
            <a:ext cx="908711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kstSylinder 51"/>
          <p:cNvSpPr txBox="1"/>
          <p:nvPr/>
        </p:nvSpPr>
        <p:spPr>
          <a:xfrm>
            <a:off x="5681606" y="3202009"/>
            <a:ext cx="959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Kommando</a:t>
            </a:r>
            <a:endParaRPr lang="nb-NO" sz="14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2322368" y="2659334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«</a:t>
            </a:r>
            <a:r>
              <a:rPr lang="nb-NO" sz="1200" dirty="0" err="1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Light</a:t>
            </a:r>
            <a:r>
              <a:rPr lang="nb-NO" sz="1200" dirty="0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nb-NO" sz="1200" dirty="0" err="1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Command</a:t>
            </a:r>
            <a:r>
              <a:rPr lang="nb-NO" sz="1200" dirty="0" smtClean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</a:rPr>
              <a:t>»</a:t>
            </a:r>
            <a:endParaRPr lang="nb-NO" sz="14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DEMONSTRASJON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48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48</a:t>
            </a:fld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15" y="612754"/>
            <a:ext cx="3647770" cy="54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Lyskommandoer og status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49</a:t>
            </a:fld>
            <a:endParaRPr lang="nb-NO"/>
          </a:p>
        </p:txBody>
      </p:sp>
      <p:graphicFrame>
        <p:nvGraphicFramePr>
          <p:cNvPr id="5" name="Tabel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61169"/>
              </p:ext>
            </p:extLst>
          </p:nvPr>
        </p:nvGraphicFramePr>
        <p:xfrm>
          <a:off x="816219" y="2300289"/>
          <a:ext cx="3286858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429"/>
                <a:gridCol w="164342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latin typeface="Lato" panose="020F0502020204030203" pitchFamily="34" charset="0"/>
                        </a:rPr>
                        <a:t>Lyskommando</a:t>
                      </a:r>
                      <a:endParaRPr lang="nb-NO" sz="14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latin typeface="Lato" panose="020F0502020204030203" pitchFamily="34" charset="0"/>
                        </a:rPr>
                        <a:t>Lysnivå</a:t>
                      </a:r>
                      <a:endParaRPr lang="nb-NO" sz="14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0x05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PÅ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0x07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AV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07085"/>
              </p:ext>
            </p:extLst>
          </p:nvPr>
        </p:nvGraphicFramePr>
        <p:xfrm>
          <a:off x="4403483" y="2300289"/>
          <a:ext cx="3279042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21"/>
                <a:gridCol w="163952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latin typeface="Lato" panose="020F0502020204030203" pitchFamily="34" charset="0"/>
                        </a:rPr>
                        <a:t>Lyskommando</a:t>
                      </a:r>
                      <a:endParaRPr lang="nb-NO" sz="14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>
                          <a:latin typeface="Lato" panose="020F0502020204030203" pitchFamily="34" charset="0"/>
                        </a:rPr>
                        <a:t>Lysnivå</a:t>
                      </a:r>
                      <a:endParaRPr lang="nb-NO" sz="14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0x0A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0 %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0x0C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20</a:t>
                      </a:r>
                      <a:r>
                        <a:rPr lang="nb-NO" sz="1200" baseline="0" dirty="0" smtClean="0">
                          <a:latin typeface="Lato" panose="020F0502020204030203" pitchFamily="34" charset="0"/>
                        </a:rPr>
                        <a:t> %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0x0E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40 %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0x10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60 %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0x12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80 %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0x14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>
                          <a:latin typeface="Lato" panose="020F0502020204030203" pitchFamily="34" charset="0"/>
                        </a:rPr>
                        <a:t>100 %</a:t>
                      </a:r>
                      <a:endParaRPr lang="nb-NO" sz="1200" dirty="0">
                        <a:latin typeface="Lato" panose="020F0502020204030203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kstSylinder 7"/>
          <p:cNvSpPr txBox="1"/>
          <p:nvPr/>
        </p:nvSpPr>
        <p:spPr>
          <a:xfrm>
            <a:off x="1391139" y="3438769"/>
            <a:ext cx="203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Kommandoer for Binærmodul</a:t>
            </a:r>
            <a:endParaRPr lang="nb-NO" sz="1100" dirty="0">
              <a:latin typeface="Lato" panose="020F0502020204030203" pitchFamily="34" charset="0"/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5037014" y="4897560"/>
            <a:ext cx="2153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 smtClean="0">
                <a:latin typeface="Lato" panose="020F0502020204030203" pitchFamily="34" charset="0"/>
              </a:rPr>
              <a:t>Kommandoer for Dimmermodul</a:t>
            </a:r>
            <a:endParaRPr lang="nb-NO" sz="11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3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SYSTEMBESKRIVELSE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5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PROSESSEN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21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Utfordringer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1800" dirty="0" smtClean="0"/>
              <a:t>Gruppereduksjon i startfasen</a:t>
            </a:r>
          </a:p>
          <a:p>
            <a:endParaRPr lang="nb-NO" sz="1800" dirty="0"/>
          </a:p>
          <a:p>
            <a:r>
              <a:rPr lang="nb-NO" sz="1800" dirty="0" smtClean="0"/>
              <a:t>Prøvekaniner i faget TELE3011 Ingeniørfaglig Systemtenkning</a:t>
            </a:r>
          </a:p>
          <a:p>
            <a:endParaRPr lang="nb-NO" sz="1800" dirty="0"/>
          </a:p>
          <a:p>
            <a:r>
              <a:rPr lang="nb-NO" sz="1800" dirty="0" smtClean="0"/>
              <a:t>To separate mobilapplikasjoner</a:t>
            </a:r>
          </a:p>
          <a:p>
            <a:endParaRPr lang="nb-NO" sz="1800" dirty="0"/>
          </a:p>
          <a:p>
            <a:r>
              <a:rPr lang="nb-NO" sz="1800" dirty="0" smtClean="0"/>
              <a:t>Vi la opp til et parallelt arbeidsløp, men flere elementer har vist seg å være avhengige av hverandre.</a:t>
            </a:r>
          </a:p>
          <a:p>
            <a:endParaRPr lang="nb-NO" sz="1800" dirty="0"/>
          </a:p>
          <a:p>
            <a:endParaRPr lang="nb-NO" sz="180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429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Akkumulert tidsforbruk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52</a:t>
            </a:fld>
            <a:endParaRPr lang="nb-NO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57812171"/>
              </p:ext>
            </p:extLst>
          </p:nvPr>
        </p:nvGraphicFramePr>
        <p:xfrm>
          <a:off x="1762112" y="1624014"/>
          <a:ext cx="5619776" cy="4517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02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Konklusjon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sz="1800" dirty="0"/>
              <a:t>Vi ser tydelige forbedringspotensialer i systemet, mener likevel at vi har besvart problemstillingen på en god måte</a:t>
            </a:r>
            <a:r>
              <a:rPr lang="nb-NO" sz="1800" dirty="0" smtClean="0"/>
              <a:t>.</a:t>
            </a:r>
            <a:endParaRPr lang="nb-NO" sz="1800" dirty="0"/>
          </a:p>
          <a:p>
            <a:endParaRPr lang="nb-NO" sz="1800" dirty="0"/>
          </a:p>
          <a:p>
            <a:r>
              <a:rPr lang="nb-NO" sz="1800" dirty="0" smtClean="0"/>
              <a:t>Utvikling av firmware har gått veldig bra, og vi føler vi sitter igjen med mye nyttig kunnskap som kan bygges videre på. </a:t>
            </a:r>
          </a:p>
          <a:p>
            <a:endParaRPr lang="nb-NO" sz="1800" dirty="0"/>
          </a:p>
          <a:p>
            <a:r>
              <a:rPr lang="nb-NO" sz="1800" dirty="0" smtClean="0"/>
              <a:t>Mobilapplikasjonen vår er også funksjonell, og selv om vi ikke kom helt i mål med denne, tenker vi at det var verdt innsatsen. </a:t>
            </a:r>
            <a:r>
              <a:rPr lang="nb-NO" sz="1800" dirty="0" err="1" smtClean="0"/>
              <a:t>Apputvikling</a:t>
            </a:r>
            <a:r>
              <a:rPr lang="nb-NO" sz="1800" dirty="0" smtClean="0"/>
              <a:t> for Android er utvilsomt </a:t>
            </a:r>
            <a:r>
              <a:rPr lang="nb-NO" sz="1800" smtClean="0"/>
              <a:t>et </a:t>
            </a:r>
            <a:r>
              <a:rPr lang="nb-NO" sz="1800" smtClean="0"/>
              <a:t>spennende </a:t>
            </a:r>
            <a:r>
              <a:rPr lang="nb-NO" sz="1800" dirty="0" smtClean="0"/>
              <a:t>tema med </a:t>
            </a:r>
            <a:r>
              <a:rPr lang="nb-NO" sz="1800" smtClean="0"/>
              <a:t>mye </a:t>
            </a:r>
            <a:r>
              <a:rPr lang="nb-NO" sz="1800" smtClean="0"/>
              <a:t>potensiale.</a:t>
            </a:r>
            <a:endParaRPr lang="nb-NO" sz="1800" dirty="0" smtClean="0"/>
          </a:p>
          <a:p>
            <a:endParaRPr lang="nb-NO" sz="1800" dirty="0"/>
          </a:p>
          <a:p>
            <a:r>
              <a:rPr lang="nb-NO" sz="1800" dirty="0"/>
              <a:t>«Binærpluggen» og «</a:t>
            </a:r>
            <a:r>
              <a:rPr lang="nb-NO" sz="1800" dirty="0" err="1"/>
              <a:t>Dimmerpluggen</a:t>
            </a:r>
            <a:r>
              <a:rPr lang="nb-NO" sz="1800" dirty="0"/>
              <a:t>» fungerer som tiltenkt, og demonstrerer med dette en praktisk anvendelse av Bluetooth Smart</a:t>
            </a:r>
            <a:r>
              <a:rPr lang="nb-NO" sz="1800" dirty="0" smtClean="0"/>
              <a:t>.</a:t>
            </a:r>
            <a:endParaRPr lang="nb-NO" sz="1800" dirty="0" smtClean="0"/>
          </a:p>
          <a:p>
            <a:pPr marL="0" indent="0">
              <a:buNone/>
            </a:pPr>
            <a:r>
              <a:rPr lang="nb-NO" sz="1800" dirty="0" smtClean="0"/>
              <a:t> </a:t>
            </a:r>
            <a:endParaRPr lang="nb-NO" sz="1800" dirty="0"/>
          </a:p>
          <a:p>
            <a:r>
              <a:rPr lang="nb-NO" sz="1800" dirty="0" smtClean="0"/>
              <a:t>Vi konkluderer derfor med at alle relevante mål er oppnådd og at utførelsen av dette prosjektet har vært vellykket.</a:t>
            </a:r>
            <a:endParaRPr lang="nb-NO" sz="180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270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Modulbasert løsning; HW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6</a:t>
            </a:fld>
            <a:endParaRPr lang="nb-NO"/>
          </a:p>
        </p:txBody>
      </p:sp>
      <p:grpSp>
        <p:nvGrpSpPr>
          <p:cNvPr id="6" name="Gruppe 5"/>
          <p:cNvGrpSpPr>
            <a:grpSpLocks noChangeAspect="1"/>
          </p:cNvGrpSpPr>
          <p:nvPr/>
        </p:nvGrpSpPr>
        <p:grpSpPr bwMode="auto">
          <a:xfrm>
            <a:off x="1173506" y="2003823"/>
            <a:ext cx="370205" cy="557530"/>
            <a:chOff x="4516" y="12360"/>
            <a:chExt cx="546" cy="785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4516" y="12360"/>
              <a:ext cx="546" cy="7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68686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4698" y="12516"/>
              <a:ext cx="174" cy="18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9" name="AutoShape 12"/>
            <p:cNvSpPr>
              <a:spLocks noChangeArrowheads="1"/>
            </p:cNvSpPr>
            <p:nvPr/>
          </p:nvSpPr>
          <p:spPr bwMode="auto">
            <a:xfrm>
              <a:off x="4641" y="13009"/>
              <a:ext cx="57" cy="57"/>
            </a:xfrm>
            <a:prstGeom prst="flowChartConnector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10" name="AutoShape 13"/>
            <p:cNvSpPr>
              <a:spLocks noChangeArrowheads="1"/>
            </p:cNvSpPr>
            <p:nvPr/>
          </p:nvSpPr>
          <p:spPr bwMode="auto">
            <a:xfrm>
              <a:off x="4765" y="13009"/>
              <a:ext cx="57" cy="57"/>
            </a:xfrm>
            <a:prstGeom prst="flowChartConnector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11" name="AutoShape 14"/>
            <p:cNvSpPr>
              <a:spLocks noChangeArrowheads="1"/>
            </p:cNvSpPr>
            <p:nvPr/>
          </p:nvSpPr>
          <p:spPr bwMode="auto">
            <a:xfrm>
              <a:off x="4885" y="13009"/>
              <a:ext cx="57" cy="57"/>
            </a:xfrm>
            <a:prstGeom prst="flowChartConnector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</p:grpSp>
      <p:grpSp>
        <p:nvGrpSpPr>
          <p:cNvPr id="12" name="Gruppe 11"/>
          <p:cNvGrpSpPr>
            <a:grpSpLocks/>
          </p:cNvGrpSpPr>
          <p:nvPr/>
        </p:nvGrpSpPr>
        <p:grpSpPr bwMode="auto">
          <a:xfrm>
            <a:off x="1173506" y="3022292"/>
            <a:ext cx="370205" cy="350520"/>
            <a:chOff x="0" y="0"/>
            <a:chExt cx="370205" cy="350520"/>
          </a:xfrm>
        </p:grpSpPr>
        <p:sp>
          <p:nvSpPr>
            <p:cNvPr id="13" name="Rektangel 12"/>
            <p:cNvSpPr>
              <a:spLocks noChangeArrowheads="1"/>
            </p:cNvSpPr>
            <p:nvPr/>
          </p:nvSpPr>
          <p:spPr bwMode="auto">
            <a:xfrm>
              <a:off x="0" y="0"/>
              <a:ext cx="370205" cy="3505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14" name="Pluss 188"/>
            <p:cNvSpPr>
              <a:spLocks/>
            </p:cNvSpPr>
            <p:nvPr/>
          </p:nvSpPr>
          <p:spPr bwMode="auto">
            <a:xfrm>
              <a:off x="76200" y="76200"/>
              <a:ext cx="216000" cy="216000"/>
            </a:xfrm>
            <a:custGeom>
              <a:avLst/>
              <a:gdLst>
                <a:gd name="T0" fmla="*/ 28631 w 216000"/>
                <a:gd name="T1" fmla="*/ 82598 h 216000"/>
                <a:gd name="T2" fmla="*/ 82598 w 216000"/>
                <a:gd name="T3" fmla="*/ 82598 h 216000"/>
                <a:gd name="T4" fmla="*/ 82598 w 216000"/>
                <a:gd name="T5" fmla="*/ 28631 h 216000"/>
                <a:gd name="T6" fmla="*/ 133402 w 216000"/>
                <a:gd name="T7" fmla="*/ 28631 h 216000"/>
                <a:gd name="T8" fmla="*/ 133402 w 216000"/>
                <a:gd name="T9" fmla="*/ 82598 h 216000"/>
                <a:gd name="T10" fmla="*/ 187369 w 216000"/>
                <a:gd name="T11" fmla="*/ 82598 h 216000"/>
                <a:gd name="T12" fmla="*/ 187369 w 216000"/>
                <a:gd name="T13" fmla="*/ 133402 h 216000"/>
                <a:gd name="T14" fmla="*/ 133402 w 216000"/>
                <a:gd name="T15" fmla="*/ 133402 h 216000"/>
                <a:gd name="T16" fmla="*/ 133402 w 216000"/>
                <a:gd name="T17" fmla="*/ 187369 h 216000"/>
                <a:gd name="T18" fmla="*/ 82598 w 216000"/>
                <a:gd name="T19" fmla="*/ 187369 h 216000"/>
                <a:gd name="T20" fmla="*/ 82598 w 216000"/>
                <a:gd name="T21" fmla="*/ 133402 h 216000"/>
                <a:gd name="T22" fmla="*/ 28631 w 216000"/>
                <a:gd name="T23" fmla="*/ 133402 h 216000"/>
                <a:gd name="T24" fmla="*/ 28631 w 216000"/>
                <a:gd name="T25" fmla="*/ 82598 h 2160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0" h="216000">
                  <a:moveTo>
                    <a:pt x="28631" y="82598"/>
                  </a:moveTo>
                  <a:lnTo>
                    <a:pt x="82598" y="82598"/>
                  </a:lnTo>
                  <a:lnTo>
                    <a:pt x="82598" y="28631"/>
                  </a:lnTo>
                  <a:lnTo>
                    <a:pt x="133402" y="28631"/>
                  </a:lnTo>
                  <a:lnTo>
                    <a:pt x="133402" y="82598"/>
                  </a:lnTo>
                  <a:lnTo>
                    <a:pt x="187369" y="82598"/>
                  </a:lnTo>
                  <a:lnTo>
                    <a:pt x="187369" y="133402"/>
                  </a:lnTo>
                  <a:lnTo>
                    <a:pt x="133402" y="133402"/>
                  </a:lnTo>
                  <a:lnTo>
                    <a:pt x="133402" y="187369"/>
                  </a:lnTo>
                  <a:lnTo>
                    <a:pt x="82598" y="187369"/>
                  </a:lnTo>
                  <a:lnTo>
                    <a:pt x="82598" y="133402"/>
                  </a:lnTo>
                  <a:lnTo>
                    <a:pt x="28631" y="133402"/>
                  </a:lnTo>
                  <a:lnTo>
                    <a:pt x="28631" y="8259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nb-NO"/>
            </a:p>
          </p:txBody>
        </p:sp>
      </p:grpSp>
      <p:grpSp>
        <p:nvGrpSpPr>
          <p:cNvPr id="15" name="Gruppe 14"/>
          <p:cNvGrpSpPr>
            <a:grpSpLocks/>
          </p:cNvGrpSpPr>
          <p:nvPr/>
        </p:nvGrpSpPr>
        <p:grpSpPr bwMode="auto">
          <a:xfrm>
            <a:off x="1174029" y="3833751"/>
            <a:ext cx="370205" cy="350520"/>
            <a:chOff x="0" y="0"/>
            <a:chExt cx="370205" cy="350520"/>
          </a:xfrm>
        </p:grpSpPr>
        <p:sp>
          <p:nvSpPr>
            <p:cNvPr id="16" name="Rektangel 15"/>
            <p:cNvSpPr>
              <a:spLocks noChangeArrowheads="1"/>
            </p:cNvSpPr>
            <p:nvPr/>
          </p:nvSpPr>
          <p:spPr bwMode="auto">
            <a:xfrm>
              <a:off x="0" y="0"/>
              <a:ext cx="370205" cy="3505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17" name="Ikke lik 191"/>
            <p:cNvSpPr>
              <a:spLocks/>
            </p:cNvSpPr>
            <p:nvPr/>
          </p:nvSpPr>
          <p:spPr bwMode="auto">
            <a:xfrm>
              <a:off x="76200" y="85725"/>
              <a:ext cx="215900" cy="190500"/>
            </a:xfrm>
            <a:custGeom>
              <a:avLst/>
              <a:gdLst>
                <a:gd name="T0" fmla="*/ 28618 w 215900"/>
                <a:gd name="T1" fmla="*/ 39243 h 190500"/>
                <a:gd name="T2" fmla="*/ 104494 w 215900"/>
                <a:gd name="T3" fmla="*/ 39243 h 190500"/>
                <a:gd name="T4" fmla="*/ 118778 w 215900"/>
                <a:gd name="T5" fmla="*/ 0 h 190500"/>
                <a:gd name="T6" fmla="*/ 160881 w 215900"/>
                <a:gd name="T7" fmla="*/ 15324 h 190500"/>
                <a:gd name="T8" fmla="*/ 152175 w 215900"/>
                <a:gd name="T9" fmla="*/ 39243 h 190500"/>
                <a:gd name="T10" fmla="*/ 187282 w 215900"/>
                <a:gd name="T11" fmla="*/ 39243 h 190500"/>
                <a:gd name="T12" fmla="*/ 187282 w 215900"/>
                <a:gd name="T13" fmla="*/ 84049 h 190500"/>
                <a:gd name="T14" fmla="*/ 135868 w 215900"/>
                <a:gd name="T15" fmla="*/ 84049 h 190500"/>
                <a:gd name="T16" fmla="*/ 127714 w 215900"/>
                <a:gd name="T17" fmla="*/ 106451 h 190500"/>
                <a:gd name="T18" fmla="*/ 187282 w 215900"/>
                <a:gd name="T19" fmla="*/ 106451 h 190500"/>
                <a:gd name="T20" fmla="*/ 187282 w 215900"/>
                <a:gd name="T21" fmla="*/ 151257 h 190500"/>
                <a:gd name="T22" fmla="*/ 111406 w 215900"/>
                <a:gd name="T23" fmla="*/ 151257 h 190500"/>
                <a:gd name="T24" fmla="*/ 97122 w 215900"/>
                <a:gd name="T25" fmla="*/ 190500 h 190500"/>
                <a:gd name="T26" fmla="*/ 55019 w 215900"/>
                <a:gd name="T27" fmla="*/ 175176 h 190500"/>
                <a:gd name="T28" fmla="*/ 63725 w 215900"/>
                <a:gd name="T29" fmla="*/ 151257 h 190500"/>
                <a:gd name="T30" fmla="*/ 28618 w 215900"/>
                <a:gd name="T31" fmla="*/ 151257 h 190500"/>
                <a:gd name="T32" fmla="*/ 28618 w 215900"/>
                <a:gd name="T33" fmla="*/ 106451 h 190500"/>
                <a:gd name="T34" fmla="*/ 80032 w 215900"/>
                <a:gd name="T35" fmla="*/ 106451 h 190500"/>
                <a:gd name="T36" fmla="*/ 88186 w 215900"/>
                <a:gd name="T37" fmla="*/ 84049 h 190500"/>
                <a:gd name="T38" fmla="*/ 28618 w 215900"/>
                <a:gd name="T39" fmla="*/ 84049 h 190500"/>
                <a:gd name="T40" fmla="*/ 28618 w 215900"/>
                <a:gd name="T41" fmla="*/ 39243 h 1905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900" h="190500">
                  <a:moveTo>
                    <a:pt x="28618" y="39243"/>
                  </a:moveTo>
                  <a:lnTo>
                    <a:pt x="104494" y="39243"/>
                  </a:lnTo>
                  <a:lnTo>
                    <a:pt x="118778" y="0"/>
                  </a:lnTo>
                  <a:lnTo>
                    <a:pt x="160881" y="15324"/>
                  </a:lnTo>
                  <a:lnTo>
                    <a:pt x="152175" y="39243"/>
                  </a:lnTo>
                  <a:lnTo>
                    <a:pt x="187282" y="39243"/>
                  </a:lnTo>
                  <a:lnTo>
                    <a:pt x="187282" y="84049"/>
                  </a:lnTo>
                  <a:lnTo>
                    <a:pt x="135868" y="84049"/>
                  </a:lnTo>
                  <a:lnTo>
                    <a:pt x="127714" y="106451"/>
                  </a:lnTo>
                  <a:lnTo>
                    <a:pt x="187282" y="106451"/>
                  </a:lnTo>
                  <a:lnTo>
                    <a:pt x="187282" y="151257"/>
                  </a:lnTo>
                  <a:lnTo>
                    <a:pt x="111406" y="151257"/>
                  </a:lnTo>
                  <a:lnTo>
                    <a:pt x="97122" y="190500"/>
                  </a:lnTo>
                  <a:lnTo>
                    <a:pt x="55019" y="175176"/>
                  </a:lnTo>
                  <a:lnTo>
                    <a:pt x="63725" y="151257"/>
                  </a:lnTo>
                  <a:lnTo>
                    <a:pt x="28618" y="151257"/>
                  </a:lnTo>
                  <a:lnTo>
                    <a:pt x="28618" y="106451"/>
                  </a:lnTo>
                  <a:lnTo>
                    <a:pt x="80032" y="106451"/>
                  </a:lnTo>
                  <a:lnTo>
                    <a:pt x="88186" y="84049"/>
                  </a:lnTo>
                  <a:lnTo>
                    <a:pt x="28618" y="84049"/>
                  </a:lnTo>
                  <a:lnTo>
                    <a:pt x="28618" y="39243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4D4D4D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nb-NO"/>
            </a:p>
          </p:txBody>
        </p:sp>
      </p:grpSp>
      <p:grpSp>
        <p:nvGrpSpPr>
          <p:cNvPr id="18" name="Gruppe 17"/>
          <p:cNvGrpSpPr>
            <a:grpSpLocks noChangeAspect="1"/>
          </p:cNvGrpSpPr>
          <p:nvPr/>
        </p:nvGrpSpPr>
        <p:grpSpPr bwMode="auto">
          <a:xfrm>
            <a:off x="1173506" y="4650734"/>
            <a:ext cx="370205" cy="344170"/>
            <a:chOff x="5141" y="13416"/>
            <a:chExt cx="501" cy="468"/>
          </a:xfrm>
        </p:grpSpPr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141" y="13416"/>
              <a:ext cx="501" cy="46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217" y="13496"/>
              <a:ext cx="143" cy="3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5426" y="13496"/>
              <a:ext cx="143" cy="3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nb-NO"/>
            </a:p>
          </p:txBody>
        </p:sp>
      </p:grpSp>
      <p:sp>
        <p:nvSpPr>
          <p:cNvPr id="22" name="TekstSylinder 21"/>
          <p:cNvSpPr txBox="1"/>
          <p:nvPr/>
        </p:nvSpPr>
        <p:spPr>
          <a:xfrm>
            <a:off x="2292823" y="2003823"/>
            <a:ext cx="5773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KONTROLLMODUL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Modul som håndterer Bluetooth Smart-kommunikasjon </a:t>
            </a:r>
            <a:r>
              <a:rPr lang="nb-NO" sz="1200" dirty="0">
                <a:latin typeface="Lato" panose="020F0502020204030203" pitchFamily="34" charset="0"/>
              </a:rPr>
              <a:t>og genererer styresignaler for </a:t>
            </a:r>
            <a:r>
              <a:rPr lang="nb-NO" sz="1200" dirty="0" smtClean="0">
                <a:latin typeface="Lato" panose="020F0502020204030203" pitchFamily="34" charset="0"/>
              </a:rPr>
              <a:t>tilkoblet modul (Binær eller Dimmermodul). Vi har benyttet nRF51 </a:t>
            </a:r>
            <a:r>
              <a:rPr lang="nb-NO" sz="1200" dirty="0" err="1" smtClean="0">
                <a:latin typeface="Lato" panose="020F0502020204030203" pitchFamily="34" charset="0"/>
              </a:rPr>
              <a:t>Dongle</a:t>
            </a:r>
            <a:r>
              <a:rPr lang="nb-NO" sz="1200" dirty="0" smtClean="0">
                <a:latin typeface="Lato" panose="020F0502020204030203" pitchFamily="34" charset="0"/>
              </a:rPr>
              <a:t> som substitutt for egenutviklet Kontrollmodul.</a:t>
            </a:r>
            <a:endParaRPr lang="nb-NO" sz="1200" dirty="0">
              <a:latin typeface="Lato" panose="020F0502020204030203" pitchFamily="34" charset="0"/>
            </a:endParaRPr>
          </a:p>
        </p:txBody>
      </p:sp>
      <p:sp>
        <p:nvSpPr>
          <p:cNvPr id="23" name="TekstSylinder 22"/>
          <p:cNvSpPr txBox="1"/>
          <p:nvPr/>
        </p:nvSpPr>
        <p:spPr>
          <a:xfrm>
            <a:off x="2292823" y="2917621"/>
            <a:ext cx="577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BINÆRMODUL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Modul som inneholder en «binær» lysstyringskrets (relé). Mottar styresignal fra ekstern modul og styrer lyset «binært», dvs. enten av eller på.</a:t>
            </a:r>
            <a:endParaRPr lang="nb-NO" sz="1200" dirty="0">
              <a:latin typeface="Lato" panose="020F0502020204030203" pitchFamily="34" charset="0"/>
            </a:endParaRPr>
          </a:p>
        </p:txBody>
      </p:sp>
      <p:sp>
        <p:nvSpPr>
          <p:cNvPr id="24" name="TekstSylinder 23"/>
          <p:cNvSpPr txBox="1"/>
          <p:nvPr/>
        </p:nvSpPr>
        <p:spPr>
          <a:xfrm>
            <a:off x="2292823" y="3736194"/>
            <a:ext cx="577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DIMMERMODUL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Modul som inneholder hardware for lysdimming. Mottar styresignal fra ekstern modul og justerer lysstyrken i forskjellige nivåer.</a:t>
            </a:r>
            <a:endParaRPr lang="nb-NO" sz="1200" dirty="0">
              <a:latin typeface="Lato" panose="020F0502020204030203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2292823" y="4554767"/>
            <a:ext cx="5773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SWITCHMODUL / DIMMERSWITCH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Modul som inneholder </a:t>
            </a:r>
            <a:r>
              <a:rPr lang="nb-NO" sz="1200" dirty="0" smtClean="0">
                <a:latin typeface="Lato" panose="020F0502020204030203" pitchFamily="34" charset="0"/>
              </a:rPr>
              <a:t>trykknapper / </a:t>
            </a:r>
            <a:r>
              <a:rPr lang="nb-NO" sz="1200" dirty="0" err="1" smtClean="0">
                <a:latin typeface="Lato" panose="020F0502020204030203" pitchFamily="34" charset="0"/>
              </a:rPr>
              <a:t>rotary</a:t>
            </a:r>
            <a:r>
              <a:rPr lang="nb-NO" sz="1200" dirty="0" smtClean="0">
                <a:latin typeface="Lato" panose="020F0502020204030203" pitchFamily="34" charset="0"/>
              </a:rPr>
              <a:t> </a:t>
            </a:r>
            <a:r>
              <a:rPr lang="nb-NO" sz="1200" dirty="0" err="1" smtClean="0">
                <a:latin typeface="Lato" panose="020F0502020204030203" pitchFamily="34" charset="0"/>
              </a:rPr>
              <a:t>encoder</a:t>
            </a:r>
            <a:r>
              <a:rPr lang="nb-NO" sz="1200" dirty="0" smtClean="0">
                <a:latin typeface="Lato" panose="020F0502020204030203" pitchFamily="34" charset="0"/>
              </a:rPr>
              <a:t>. G</a:t>
            </a:r>
            <a:r>
              <a:rPr lang="nb-NO" sz="1200" dirty="0" smtClean="0">
                <a:latin typeface="Lato" panose="020F0502020204030203" pitchFamily="34" charset="0"/>
              </a:rPr>
              <a:t>enererer </a:t>
            </a:r>
            <a:r>
              <a:rPr lang="nb-NO" sz="1200" dirty="0" smtClean="0">
                <a:latin typeface="Lato" panose="020F0502020204030203" pitchFamily="34" charset="0"/>
              </a:rPr>
              <a:t>styresignaler for tilkoblet modul (Binær eller Dimmermodul). Kan samarbeide med eller erstatte en Kontrollmodul.</a:t>
            </a:r>
            <a:endParaRPr lang="nb-NO" sz="1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Modulbasert løsning; Produkt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7</a:t>
            </a:fld>
            <a:endParaRPr lang="nb-NO"/>
          </a:p>
        </p:txBody>
      </p:sp>
      <p:grpSp>
        <p:nvGrpSpPr>
          <p:cNvPr id="40" name="Gruppe 39"/>
          <p:cNvGrpSpPr/>
          <p:nvPr/>
        </p:nvGrpSpPr>
        <p:grpSpPr>
          <a:xfrm>
            <a:off x="1173506" y="1888577"/>
            <a:ext cx="906781" cy="733424"/>
            <a:chOff x="1173506" y="1888577"/>
            <a:chExt cx="906781" cy="733424"/>
          </a:xfrm>
        </p:grpSpPr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173506" y="1888577"/>
              <a:ext cx="906781" cy="733424"/>
              <a:chOff x="3574" y="2670"/>
              <a:chExt cx="1282" cy="1078"/>
            </a:xfrm>
          </p:grpSpPr>
          <p:grpSp>
            <p:nvGrpSpPr>
              <p:cNvPr id="6" name="Group 21"/>
              <p:cNvGrpSpPr>
                <a:grpSpLocks/>
              </p:cNvGrpSpPr>
              <p:nvPr/>
            </p:nvGrpSpPr>
            <p:grpSpPr bwMode="auto">
              <a:xfrm>
                <a:off x="4462" y="2960"/>
                <a:ext cx="394" cy="788"/>
                <a:chOff x="10216" y="5937"/>
                <a:chExt cx="394" cy="788"/>
              </a:xfrm>
            </p:grpSpPr>
            <p:sp>
              <p:nvSpPr>
                <p:cNvPr id="18" name="Rectangle 22"/>
                <p:cNvSpPr>
                  <a:spLocks noChangeArrowheads="1"/>
                </p:cNvSpPr>
                <p:nvPr/>
              </p:nvSpPr>
              <p:spPr bwMode="auto">
                <a:xfrm>
                  <a:off x="10216" y="5937"/>
                  <a:ext cx="394" cy="78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19" name="Oval 23"/>
                <p:cNvSpPr>
                  <a:spLocks noChangeArrowheads="1"/>
                </p:cNvSpPr>
                <p:nvPr/>
              </p:nvSpPr>
              <p:spPr bwMode="auto">
                <a:xfrm>
                  <a:off x="10272" y="6383"/>
                  <a:ext cx="285" cy="286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20" name="AutoShape 24"/>
                <p:cNvSpPr>
                  <a:spLocks noChangeArrowheads="1"/>
                </p:cNvSpPr>
                <p:nvPr/>
              </p:nvSpPr>
              <p:spPr bwMode="auto">
                <a:xfrm>
                  <a:off x="10337" y="6505"/>
                  <a:ext cx="41" cy="42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21" name="AutoShape 25"/>
                <p:cNvSpPr>
                  <a:spLocks noChangeArrowheads="1"/>
                </p:cNvSpPr>
                <p:nvPr/>
              </p:nvSpPr>
              <p:spPr bwMode="auto">
                <a:xfrm>
                  <a:off x="10449" y="6505"/>
                  <a:ext cx="41" cy="42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</p:grpSp>
          <p:grpSp>
            <p:nvGrpSpPr>
              <p:cNvPr id="7" name="Group 26"/>
              <p:cNvGrpSpPr>
                <a:grpSpLocks/>
              </p:cNvGrpSpPr>
              <p:nvPr/>
            </p:nvGrpSpPr>
            <p:grpSpPr bwMode="auto">
              <a:xfrm>
                <a:off x="3574" y="2670"/>
                <a:ext cx="300" cy="468"/>
                <a:chOff x="4516" y="12360"/>
                <a:chExt cx="546" cy="785"/>
              </a:xfrm>
            </p:grpSpPr>
            <p:sp>
              <p:nvSpPr>
                <p:cNvPr id="13" name="Rectangle 27"/>
                <p:cNvSpPr>
                  <a:spLocks noChangeArrowheads="1"/>
                </p:cNvSpPr>
                <p:nvPr/>
              </p:nvSpPr>
              <p:spPr bwMode="auto">
                <a:xfrm>
                  <a:off x="4516" y="12360"/>
                  <a:ext cx="546" cy="785"/>
                </a:xfrm>
                <a:prstGeom prst="rect">
                  <a:avLst/>
                </a:prstGeom>
                <a:solidFill>
                  <a:schemeClr val="lt1">
                    <a:lumMod val="100000"/>
                    <a:lumOff val="0"/>
                  </a:schemeClr>
                </a:solidFill>
                <a:ln w="12700">
                  <a:solidFill>
                    <a:schemeClr val="dk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14" name="Rectangle 28"/>
                <p:cNvSpPr>
                  <a:spLocks noChangeArrowheads="1"/>
                </p:cNvSpPr>
                <p:nvPr/>
              </p:nvSpPr>
              <p:spPr bwMode="auto">
                <a:xfrm>
                  <a:off x="4698" y="12516"/>
                  <a:ext cx="174" cy="18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15" name="AutoShape 29"/>
                <p:cNvSpPr>
                  <a:spLocks noChangeArrowheads="1"/>
                </p:cNvSpPr>
                <p:nvPr/>
              </p:nvSpPr>
              <p:spPr bwMode="auto">
                <a:xfrm>
                  <a:off x="4641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16" name="AutoShape 30"/>
                <p:cNvSpPr>
                  <a:spLocks noChangeArrowheads="1"/>
                </p:cNvSpPr>
                <p:nvPr/>
              </p:nvSpPr>
              <p:spPr bwMode="auto">
                <a:xfrm>
                  <a:off x="4765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17" name="AutoShape 31"/>
                <p:cNvSpPr>
                  <a:spLocks noChangeArrowheads="1"/>
                </p:cNvSpPr>
                <p:nvPr/>
              </p:nvSpPr>
              <p:spPr bwMode="auto">
                <a:xfrm>
                  <a:off x="4885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</p:grpSp>
          <p:sp>
            <p:nvSpPr>
              <p:cNvPr id="8" name="Text Box 32"/>
              <p:cNvSpPr txBox="1">
                <a:spLocks noChangeArrowheads="1"/>
              </p:cNvSpPr>
              <p:nvPr/>
            </p:nvSpPr>
            <p:spPr bwMode="auto">
              <a:xfrm>
                <a:off x="3574" y="3406"/>
                <a:ext cx="382" cy="34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800"/>
                  </a:spcAft>
                </a:pPr>
                <a:endParaRPr lang="nb-NO" sz="1000" dirty="0">
                  <a:solidFill>
                    <a:srgbClr val="5A5A5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" name="AutoShape 33"/>
              <p:cNvCxnSpPr>
                <a:cxnSpLocks noChangeShapeType="1"/>
              </p:cNvCxnSpPr>
              <p:nvPr/>
            </p:nvCxnSpPr>
            <p:spPr bwMode="auto">
              <a:xfrm>
                <a:off x="3789" y="3079"/>
                <a:ext cx="0" cy="315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" name="AutoShape 34"/>
              <p:cNvCxnSpPr>
                <a:cxnSpLocks noChangeShapeType="1"/>
              </p:cNvCxnSpPr>
              <p:nvPr/>
            </p:nvCxnSpPr>
            <p:spPr bwMode="auto">
              <a:xfrm>
                <a:off x="3723" y="3079"/>
                <a:ext cx="0" cy="315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" name="AutoShape 35"/>
              <p:cNvCxnSpPr>
                <a:cxnSpLocks noChangeShapeType="1"/>
              </p:cNvCxnSpPr>
              <p:nvPr/>
            </p:nvCxnSpPr>
            <p:spPr bwMode="auto">
              <a:xfrm flipH="1">
                <a:off x="3962" y="3528"/>
                <a:ext cx="500" cy="1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36"/>
              <p:cNvCxnSpPr>
                <a:cxnSpLocks noChangeShapeType="1"/>
              </p:cNvCxnSpPr>
              <p:nvPr/>
            </p:nvCxnSpPr>
            <p:spPr bwMode="auto">
              <a:xfrm flipH="1">
                <a:off x="3956" y="3666"/>
                <a:ext cx="500" cy="1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2" name="Pluss 21"/>
            <p:cNvSpPr/>
            <p:nvPr/>
          </p:nvSpPr>
          <p:spPr>
            <a:xfrm>
              <a:off x="1229527" y="2432164"/>
              <a:ext cx="144000" cy="144000"/>
            </a:xfrm>
            <a:prstGeom prst="mathPlu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42" name="Gruppe 41"/>
          <p:cNvGrpSpPr/>
          <p:nvPr/>
        </p:nvGrpSpPr>
        <p:grpSpPr>
          <a:xfrm>
            <a:off x="2602994" y="1888577"/>
            <a:ext cx="906781" cy="733424"/>
            <a:chOff x="2433946" y="1888577"/>
            <a:chExt cx="906781" cy="733424"/>
          </a:xfrm>
        </p:grpSpPr>
        <p:grpSp>
          <p:nvGrpSpPr>
            <p:cNvPr id="23" name="Group 18"/>
            <p:cNvGrpSpPr>
              <a:grpSpLocks/>
            </p:cNvGrpSpPr>
            <p:nvPr/>
          </p:nvGrpSpPr>
          <p:grpSpPr bwMode="auto">
            <a:xfrm>
              <a:off x="2433946" y="1888577"/>
              <a:ext cx="906781" cy="733424"/>
              <a:chOff x="3574" y="2670"/>
              <a:chExt cx="1282" cy="1078"/>
            </a:xfrm>
          </p:grpSpPr>
          <p:grpSp>
            <p:nvGrpSpPr>
              <p:cNvPr id="24" name="Group 21"/>
              <p:cNvGrpSpPr>
                <a:grpSpLocks/>
              </p:cNvGrpSpPr>
              <p:nvPr/>
            </p:nvGrpSpPr>
            <p:grpSpPr bwMode="auto">
              <a:xfrm>
                <a:off x="4462" y="2960"/>
                <a:ext cx="394" cy="788"/>
                <a:chOff x="10216" y="5937"/>
                <a:chExt cx="394" cy="788"/>
              </a:xfrm>
            </p:grpSpPr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0216" y="5937"/>
                  <a:ext cx="394" cy="78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7" name="Oval 23"/>
                <p:cNvSpPr>
                  <a:spLocks noChangeArrowheads="1"/>
                </p:cNvSpPr>
                <p:nvPr/>
              </p:nvSpPr>
              <p:spPr bwMode="auto">
                <a:xfrm>
                  <a:off x="10272" y="6383"/>
                  <a:ext cx="285" cy="286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8" name="AutoShape 24"/>
                <p:cNvSpPr>
                  <a:spLocks noChangeArrowheads="1"/>
                </p:cNvSpPr>
                <p:nvPr/>
              </p:nvSpPr>
              <p:spPr bwMode="auto">
                <a:xfrm>
                  <a:off x="10337" y="6505"/>
                  <a:ext cx="41" cy="42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9" name="AutoShape 25"/>
                <p:cNvSpPr>
                  <a:spLocks noChangeArrowheads="1"/>
                </p:cNvSpPr>
                <p:nvPr/>
              </p:nvSpPr>
              <p:spPr bwMode="auto">
                <a:xfrm>
                  <a:off x="10449" y="6505"/>
                  <a:ext cx="41" cy="42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</p:grpSp>
          <p:grpSp>
            <p:nvGrpSpPr>
              <p:cNvPr id="25" name="Group 26"/>
              <p:cNvGrpSpPr>
                <a:grpSpLocks/>
              </p:cNvGrpSpPr>
              <p:nvPr/>
            </p:nvGrpSpPr>
            <p:grpSpPr bwMode="auto">
              <a:xfrm>
                <a:off x="3574" y="2670"/>
                <a:ext cx="300" cy="468"/>
                <a:chOff x="4516" y="12360"/>
                <a:chExt cx="546" cy="785"/>
              </a:xfrm>
            </p:grpSpPr>
            <p:sp>
              <p:nvSpPr>
                <p:cNvPr id="31" name="Rectangle 27"/>
                <p:cNvSpPr>
                  <a:spLocks noChangeArrowheads="1"/>
                </p:cNvSpPr>
                <p:nvPr/>
              </p:nvSpPr>
              <p:spPr bwMode="auto">
                <a:xfrm>
                  <a:off x="4516" y="12360"/>
                  <a:ext cx="546" cy="785"/>
                </a:xfrm>
                <a:prstGeom prst="rect">
                  <a:avLst/>
                </a:prstGeom>
                <a:solidFill>
                  <a:schemeClr val="lt1">
                    <a:lumMod val="100000"/>
                    <a:lumOff val="0"/>
                  </a:schemeClr>
                </a:solidFill>
                <a:ln w="12700">
                  <a:solidFill>
                    <a:schemeClr val="dk1">
                      <a:lumMod val="100000"/>
                      <a:lumOff val="0"/>
                    </a:schemeClr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2" name="Rectangle 28"/>
                <p:cNvSpPr>
                  <a:spLocks noChangeArrowheads="1"/>
                </p:cNvSpPr>
                <p:nvPr/>
              </p:nvSpPr>
              <p:spPr bwMode="auto">
                <a:xfrm>
                  <a:off x="4698" y="12516"/>
                  <a:ext cx="174" cy="18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3" name="AutoShape 29"/>
                <p:cNvSpPr>
                  <a:spLocks noChangeArrowheads="1"/>
                </p:cNvSpPr>
                <p:nvPr/>
              </p:nvSpPr>
              <p:spPr bwMode="auto">
                <a:xfrm>
                  <a:off x="4641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4" name="AutoShape 30"/>
                <p:cNvSpPr>
                  <a:spLocks noChangeArrowheads="1"/>
                </p:cNvSpPr>
                <p:nvPr/>
              </p:nvSpPr>
              <p:spPr bwMode="auto">
                <a:xfrm>
                  <a:off x="4765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35" name="AutoShape 31"/>
                <p:cNvSpPr>
                  <a:spLocks noChangeArrowheads="1"/>
                </p:cNvSpPr>
                <p:nvPr/>
              </p:nvSpPr>
              <p:spPr bwMode="auto">
                <a:xfrm>
                  <a:off x="4885" y="13009"/>
                  <a:ext cx="57" cy="57"/>
                </a:xfrm>
                <a:prstGeom prst="flowChartConnector">
                  <a:avLst/>
                </a:prstGeom>
                <a:solidFill>
                  <a:schemeClr val="tx1">
                    <a:lumMod val="100000"/>
                    <a:lumOff val="0"/>
                  </a:schemeClr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</p:grpSp>
          <p:sp>
            <p:nvSpPr>
              <p:cNvPr id="26" name="Text Box 32"/>
              <p:cNvSpPr txBox="1">
                <a:spLocks noChangeArrowheads="1"/>
              </p:cNvSpPr>
              <p:nvPr/>
            </p:nvSpPr>
            <p:spPr bwMode="auto">
              <a:xfrm>
                <a:off x="3574" y="3406"/>
                <a:ext cx="382" cy="34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20000"/>
                  </a:lnSpc>
                  <a:spcAft>
                    <a:spcPts val="800"/>
                  </a:spcAft>
                </a:pPr>
                <a:endParaRPr lang="nb-NO" sz="1000" dirty="0">
                  <a:solidFill>
                    <a:srgbClr val="5A5A5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AutoShape 33"/>
              <p:cNvCxnSpPr>
                <a:cxnSpLocks noChangeShapeType="1"/>
              </p:cNvCxnSpPr>
              <p:nvPr/>
            </p:nvCxnSpPr>
            <p:spPr bwMode="auto">
              <a:xfrm>
                <a:off x="3789" y="3079"/>
                <a:ext cx="0" cy="315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AutoShape 34"/>
              <p:cNvCxnSpPr>
                <a:cxnSpLocks noChangeShapeType="1"/>
              </p:cNvCxnSpPr>
              <p:nvPr/>
            </p:nvCxnSpPr>
            <p:spPr bwMode="auto">
              <a:xfrm>
                <a:off x="3723" y="3079"/>
                <a:ext cx="0" cy="315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AutoShape 35"/>
              <p:cNvCxnSpPr>
                <a:cxnSpLocks noChangeShapeType="1"/>
              </p:cNvCxnSpPr>
              <p:nvPr/>
            </p:nvCxnSpPr>
            <p:spPr bwMode="auto">
              <a:xfrm flipH="1">
                <a:off x="3962" y="3528"/>
                <a:ext cx="500" cy="1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AutoShape 36"/>
              <p:cNvCxnSpPr>
                <a:cxnSpLocks noChangeShapeType="1"/>
              </p:cNvCxnSpPr>
              <p:nvPr/>
            </p:nvCxnSpPr>
            <p:spPr bwMode="auto">
              <a:xfrm flipH="1">
                <a:off x="3956" y="3666"/>
                <a:ext cx="500" cy="1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1" name="Ikke lik 40"/>
            <p:cNvSpPr/>
            <p:nvPr/>
          </p:nvSpPr>
          <p:spPr>
            <a:xfrm>
              <a:off x="2492327" y="2432602"/>
              <a:ext cx="144000" cy="144000"/>
            </a:xfrm>
            <a:prstGeom prst="mathNotEqual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6"/>
          <p:cNvGrpSpPr>
            <a:grpSpLocks/>
          </p:cNvGrpSpPr>
          <p:nvPr/>
        </p:nvGrpSpPr>
        <p:grpSpPr bwMode="auto">
          <a:xfrm>
            <a:off x="1899089" y="4958554"/>
            <a:ext cx="659765" cy="392430"/>
            <a:chOff x="5897" y="13367"/>
            <a:chExt cx="1039" cy="618"/>
          </a:xfrm>
        </p:grpSpPr>
        <p:grpSp>
          <p:nvGrpSpPr>
            <p:cNvPr id="64" name="Group 136"/>
            <p:cNvGrpSpPr>
              <a:grpSpLocks/>
            </p:cNvGrpSpPr>
            <p:nvPr/>
          </p:nvGrpSpPr>
          <p:grpSpPr bwMode="auto">
            <a:xfrm>
              <a:off x="6636" y="13367"/>
              <a:ext cx="300" cy="468"/>
              <a:chOff x="4516" y="12360"/>
              <a:chExt cx="546" cy="785"/>
            </a:xfrm>
          </p:grpSpPr>
          <p:sp>
            <p:nvSpPr>
              <p:cNvPr id="71" name="Rectangle 137"/>
              <p:cNvSpPr>
                <a:spLocks noChangeArrowheads="1"/>
              </p:cNvSpPr>
              <p:nvPr/>
            </p:nvSpPr>
            <p:spPr bwMode="auto">
              <a:xfrm>
                <a:off x="4516" y="12360"/>
                <a:ext cx="546" cy="785"/>
              </a:xfrm>
              <a:prstGeom prst="rect">
                <a:avLst/>
              </a:prstGeom>
              <a:solidFill>
                <a:schemeClr val="lt1">
                  <a:lumMod val="100000"/>
                  <a:lumOff val="0"/>
                </a:schemeClr>
              </a:solidFill>
              <a:ln w="12700">
                <a:solidFill>
                  <a:schemeClr val="dk1">
                    <a:lumMod val="100000"/>
                    <a:lumOff val="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68686"/>
                      </a:outerShdw>
                    </a:effectLst>
                  </a14:hiddenEffects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  <p:sp>
            <p:nvSpPr>
              <p:cNvPr id="72" name="Rectangle 138"/>
              <p:cNvSpPr>
                <a:spLocks noChangeArrowheads="1"/>
              </p:cNvSpPr>
              <p:nvPr/>
            </p:nvSpPr>
            <p:spPr bwMode="auto">
              <a:xfrm>
                <a:off x="4698" y="12516"/>
                <a:ext cx="174" cy="18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  <p:sp>
            <p:nvSpPr>
              <p:cNvPr id="73" name="AutoShape 139"/>
              <p:cNvSpPr>
                <a:spLocks noChangeArrowheads="1"/>
              </p:cNvSpPr>
              <p:nvPr/>
            </p:nvSpPr>
            <p:spPr bwMode="auto">
              <a:xfrm>
                <a:off x="4641" y="13009"/>
                <a:ext cx="57" cy="57"/>
              </a:xfrm>
              <a:prstGeom prst="flowChartConnector">
                <a:avLst/>
              </a:prstGeom>
              <a:solidFill>
                <a:schemeClr val="tx1">
                  <a:lumMod val="100000"/>
                  <a:lumOff val="0"/>
                </a:schemeClr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  <p:sp>
            <p:nvSpPr>
              <p:cNvPr id="74" name="AutoShape 140"/>
              <p:cNvSpPr>
                <a:spLocks noChangeArrowheads="1"/>
              </p:cNvSpPr>
              <p:nvPr/>
            </p:nvSpPr>
            <p:spPr bwMode="auto">
              <a:xfrm>
                <a:off x="4765" y="13009"/>
                <a:ext cx="57" cy="57"/>
              </a:xfrm>
              <a:prstGeom prst="flowChartConnector">
                <a:avLst/>
              </a:prstGeom>
              <a:solidFill>
                <a:schemeClr val="tx1">
                  <a:lumMod val="100000"/>
                  <a:lumOff val="0"/>
                </a:schemeClr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  <p:sp>
            <p:nvSpPr>
              <p:cNvPr id="75" name="AutoShape 141"/>
              <p:cNvSpPr>
                <a:spLocks noChangeArrowheads="1"/>
              </p:cNvSpPr>
              <p:nvPr/>
            </p:nvSpPr>
            <p:spPr bwMode="auto">
              <a:xfrm>
                <a:off x="4885" y="13009"/>
                <a:ext cx="57" cy="57"/>
              </a:xfrm>
              <a:prstGeom prst="flowChartConnector">
                <a:avLst/>
              </a:prstGeom>
              <a:solidFill>
                <a:schemeClr val="tx1">
                  <a:lumMod val="100000"/>
                  <a:lumOff val="0"/>
                </a:schemeClr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</p:grpSp>
        <p:grpSp>
          <p:nvGrpSpPr>
            <p:cNvPr id="65" name="Group 142"/>
            <p:cNvGrpSpPr>
              <a:grpSpLocks/>
            </p:cNvGrpSpPr>
            <p:nvPr/>
          </p:nvGrpSpPr>
          <p:grpSpPr bwMode="auto">
            <a:xfrm>
              <a:off x="5897" y="13463"/>
              <a:ext cx="402" cy="372"/>
              <a:chOff x="5141" y="14049"/>
              <a:chExt cx="501" cy="468"/>
            </a:xfrm>
          </p:grpSpPr>
          <p:sp>
            <p:nvSpPr>
              <p:cNvPr id="69" name="Rectangle 143"/>
              <p:cNvSpPr>
                <a:spLocks noChangeArrowheads="1"/>
              </p:cNvSpPr>
              <p:nvPr/>
            </p:nvSpPr>
            <p:spPr bwMode="auto">
              <a:xfrm>
                <a:off x="5141" y="14049"/>
                <a:ext cx="501" cy="46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  <p:sp>
            <p:nvSpPr>
              <p:cNvPr id="70" name="AutoShape 144"/>
              <p:cNvSpPr>
                <a:spLocks noChangeArrowheads="1"/>
              </p:cNvSpPr>
              <p:nvPr/>
            </p:nvSpPr>
            <p:spPr bwMode="auto">
              <a:xfrm>
                <a:off x="5274" y="14165"/>
                <a:ext cx="227" cy="227"/>
              </a:xfrm>
              <a:prstGeom prst="flowChartConnector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nb-NO"/>
              </a:p>
            </p:txBody>
          </p:sp>
        </p:grpSp>
        <p:cxnSp>
          <p:nvCxnSpPr>
            <p:cNvPr id="66" name="AutoShape 145"/>
            <p:cNvCxnSpPr>
              <a:cxnSpLocks noChangeShapeType="1"/>
            </p:cNvCxnSpPr>
            <p:nvPr/>
          </p:nvCxnSpPr>
          <p:spPr bwMode="auto">
            <a:xfrm>
              <a:off x="6717" y="13770"/>
              <a:ext cx="0" cy="21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146"/>
            <p:cNvCxnSpPr>
              <a:cxnSpLocks noChangeShapeType="1"/>
            </p:cNvCxnSpPr>
            <p:nvPr/>
          </p:nvCxnSpPr>
          <p:spPr bwMode="auto">
            <a:xfrm flipH="1">
              <a:off x="6100" y="13975"/>
              <a:ext cx="613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147"/>
            <p:cNvCxnSpPr>
              <a:cxnSpLocks noChangeShapeType="1"/>
            </p:cNvCxnSpPr>
            <p:nvPr/>
          </p:nvCxnSpPr>
          <p:spPr bwMode="auto">
            <a:xfrm>
              <a:off x="6100" y="13834"/>
              <a:ext cx="1" cy="15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6" name="TekstSylinder 75"/>
          <p:cNvSpPr txBox="1"/>
          <p:nvPr/>
        </p:nvSpPr>
        <p:spPr>
          <a:xfrm>
            <a:off x="4090482" y="1892136"/>
            <a:ext cx="4107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VEGGPLUGG (BINÆR / DIMMER)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Består av et chassis som inneholder enten funksjonsenheten Kontrollmodul + Binærmodul eller Kontrollmodul + Dimmermodul. Laget for å bli koblet mellom lys og stikkontakt.</a:t>
            </a:r>
            <a:endParaRPr lang="nb-NO" sz="1200" dirty="0">
              <a:latin typeface="Lato" panose="020F0502020204030203" pitchFamily="34" charset="0"/>
            </a:endParaRPr>
          </a:p>
        </p:txBody>
      </p:sp>
      <p:sp>
        <p:nvSpPr>
          <p:cNvPr id="77" name="TekstSylinder 76"/>
          <p:cNvSpPr txBox="1"/>
          <p:nvPr/>
        </p:nvSpPr>
        <p:spPr>
          <a:xfrm>
            <a:off x="4090482" y="3450202"/>
            <a:ext cx="4107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«KLASSISK» VEGGBRYTER 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Består av funksjonsenheten Kontrollmodul + Binærmodul og en Switchmodul. Laget for å erstatte tradisjonelle mekaniske veggbrytere. Kan styres både trådløst gjennom Bluetooth Smart og fysisk via Switchmodulen.  </a:t>
            </a:r>
            <a:endParaRPr lang="nb-NO" sz="1200" dirty="0">
              <a:latin typeface="Lato" panose="020F0502020204030203" pitchFamily="34" charset="0"/>
            </a:endParaRPr>
          </a:p>
        </p:txBody>
      </p:sp>
      <p:sp>
        <p:nvSpPr>
          <p:cNvPr id="78" name="TekstSylinder 77"/>
          <p:cNvSpPr txBox="1"/>
          <p:nvPr/>
        </p:nvSpPr>
        <p:spPr>
          <a:xfrm>
            <a:off x="4090482" y="4797873"/>
            <a:ext cx="4107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i="1" dirty="0" smtClean="0">
                <a:latin typeface="Lato" panose="020F0502020204030203" pitchFamily="34" charset="0"/>
              </a:rPr>
              <a:t>SEPARAT FJERNBRYTER</a:t>
            </a:r>
          </a:p>
          <a:p>
            <a:r>
              <a:rPr lang="nb-NO" sz="1200" dirty="0" smtClean="0">
                <a:latin typeface="Lato" panose="020F0502020204030203" pitchFamily="34" charset="0"/>
              </a:rPr>
              <a:t>Består av en Kontrollmodul og en Switchmodul eller </a:t>
            </a:r>
            <a:r>
              <a:rPr lang="nb-NO" sz="1200" dirty="0" err="1" smtClean="0">
                <a:latin typeface="Lato" panose="020F0502020204030203" pitchFamily="34" charset="0"/>
              </a:rPr>
              <a:t>Dimmerswitch</a:t>
            </a:r>
            <a:r>
              <a:rPr lang="nb-NO" sz="1200" dirty="0" smtClean="0">
                <a:latin typeface="Lato" panose="020F0502020204030203" pitchFamily="34" charset="0"/>
              </a:rPr>
              <a:t>. Kan brukes til å kontrollere de andre produktene. Laget for å samarbeide med eller erstatte mobile kontrollenheter. </a:t>
            </a:r>
            <a:endParaRPr lang="nb-NO" sz="1200" dirty="0">
              <a:latin typeface="Lato" panose="020F0502020204030203" pitchFamily="34" charset="0"/>
            </a:endParaRPr>
          </a:p>
        </p:txBody>
      </p:sp>
      <p:grpSp>
        <p:nvGrpSpPr>
          <p:cNvPr id="80" name="Gruppe 79"/>
          <p:cNvGrpSpPr/>
          <p:nvPr/>
        </p:nvGrpSpPr>
        <p:grpSpPr>
          <a:xfrm>
            <a:off x="1714798" y="3450202"/>
            <a:ext cx="1491615" cy="716915"/>
            <a:chOff x="1714798" y="3450202"/>
            <a:chExt cx="1491615" cy="716915"/>
          </a:xfrm>
        </p:grpSpPr>
        <p:grpSp>
          <p:nvGrpSpPr>
            <p:cNvPr id="43" name="Group 126"/>
            <p:cNvGrpSpPr>
              <a:grpSpLocks/>
            </p:cNvGrpSpPr>
            <p:nvPr/>
          </p:nvGrpSpPr>
          <p:grpSpPr bwMode="auto">
            <a:xfrm>
              <a:off x="1714798" y="3450202"/>
              <a:ext cx="1491615" cy="716915"/>
              <a:chOff x="4131" y="5318"/>
              <a:chExt cx="2349" cy="1129"/>
            </a:xfrm>
          </p:grpSpPr>
          <p:grpSp>
            <p:nvGrpSpPr>
              <p:cNvPr id="44" name="Group 74"/>
              <p:cNvGrpSpPr>
                <a:grpSpLocks/>
              </p:cNvGrpSpPr>
              <p:nvPr/>
            </p:nvGrpSpPr>
            <p:grpSpPr bwMode="auto">
              <a:xfrm>
                <a:off x="4131" y="5721"/>
                <a:ext cx="402" cy="369"/>
                <a:chOff x="5141" y="13416"/>
                <a:chExt cx="501" cy="468"/>
              </a:xfrm>
            </p:grpSpPr>
            <p:sp>
              <p:nvSpPr>
                <p:cNvPr id="60" name="Rectangle 75"/>
                <p:cNvSpPr>
                  <a:spLocks noChangeArrowheads="1"/>
                </p:cNvSpPr>
                <p:nvPr/>
              </p:nvSpPr>
              <p:spPr bwMode="auto">
                <a:xfrm>
                  <a:off x="5141" y="13416"/>
                  <a:ext cx="501" cy="46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61" name="Rectangle 76"/>
                <p:cNvSpPr>
                  <a:spLocks noChangeArrowheads="1"/>
                </p:cNvSpPr>
                <p:nvPr/>
              </p:nvSpPr>
              <p:spPr bwMode="auto">
                <a:xfrm>
                  <a:off x="5217" y="13496"/>
                  <a:ext cx="143" cy="31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  <p:sp>
              <p:nvSpPr>
                <p:cNvPr id="62" name="Rectangle 77"/>
                <p:cNvSpPr>
                  <a:spLocks noChangeArrowheads="1"/>
                </p:cNvSpPr>
                <p:nvPr/>
              </p:nvSpPr>
              <p:spPr bwMode="auto">
                <a:xfrm>
                  <a:off x="5426" y="13496"/>
                  <a:ext cx="143" cy="31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nb-NO"/>
                </a:p>
              </p:txBody>
            </p:sp>
          </p:grpSp>
          <p:cxnSp>
            <p:nvCxnSpPr>
              <p:cNvPr id="45" name="AutoShape 78"/>
              <p:cNvCxnSpPr>
                <a:cxnSpLocks noChangeShapeType="1"/>
              </p:cNvCxnSpPr>
              <p:nvPr/>
            </p:nvCxnSpPr>
            <p:spPr bwMode="auto">
              <a:xfrm>
                <a:off x="4537" y="5906"/>
                <a:ext cx="412" cy="0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Text Box 79"/>
              <p:cNvSpPr txBox="1">
                <a:spLocks noChangeArrowheads="1"/>
              </p:cNvSpPr>
              <p:nvPr/>
            </p:nvSpPr>
            <p:spPr bwMode="auto">
              <a:xfrm>
                <a:off x="5682" y="6002"/>
                <a:ext cx="798" cy="4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>
                  <a:lnSpc>
                    <a:spcPct val="120000"/>
                  </a:lnSpc>
                  <a:spcAft>
                    <a:spcPts val="0"/>
                  </a:spcAft>
                </a:pPr>
                <a:r>
                  <a:rPr lang="nb-NO" sz="600" b="1">
                    <a:solidFill>
                      <a:srgbClr val="5A5A5A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Light out</a:t>
                </a:r>
                <a:br>
                  <a:rPr lang="nb-NO" sz="600" b="1">
                    <a:solidFill>
                      <a:srgbClr val="5A5A5A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nb-NO" sz="600" b="1">
                    <a:solidFill>
                      <a:srgbClr val="5A5A5A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Power in</a:t>
                </a:r>
                <a:endParaRPr lang="nb-NO" sz="1000">
                  <a:solidFill>
                    <a:srgbClr val="5A5A5A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7" name="Group 80"/>
              <p:cNvGrpSpPr>
                <a:grpSpLocks/>
              </p:cNvGrpSpPr>
              <p:nvPr/>
            </p:nvGrpSpPr>
            <p:grpSpPr bwMode="auto">
              <a:xfrm>
                <a:off x="4864" y="5318"/>
                <a:ext cx="888" cy="1078"/>
                <a:chOff x="3751" y="5159"/>
                <a:chExt cx="888" cy="1078"/>
              </a:xfrm>
            </p:grpSpPr>
            <p:grpSp>
              <p:nvGrpSpPr>
                <p:cNvPr id="49" name="Group 81"/>
                <p:cNvGrpSpPr>
                  <a:grpSpLocks/>
                </p:cNvGrpSpPr>
                <p:nvPr/>
              </p:nvGrpSpPr>
              <p:grpSpPr bwMode="auto">
                <a:xfrm>
                  <a:off x="3751" y="5159"/>
                  <a:ext cx="300" cy="468"/>
                  <a:chOff x="4516" y="12360"/>
                  <a:chExt cx="546" cy="785"/>
                </a:xfrm>
              </p:grpSpPr>
              <p:sp>
                <p:nvSpPr>
                  <p:cNvPr id="55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4516" y="12360"/>
                    <a:ext cx="546" cy="785"/>
                  </a:xfrm>
                  <a:prstGeom prst="rect">
                    <a:avLst/>
                  </a:prstGeom>
                  <a:solidFill>
                    <a:schemeClr val="lt1">
                      <a:lumMod val="100000"/>
                      <a:lumOff val="0"/>
                    </a:schemeClr>
                  </a:solidFill>
                  <a:ln w="12700">
                    <a:solidFill>
                      <a:schemeClr val="dk1">
                        <a:lumMod val="100000"/>
                        <a:lumOff val="0"/>
                      </a:schemeClr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68686"/>
                          </a:outerShdw>
                        </a:effectLst>
                      </a14:hiddenEffects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nb-NO"/>
                  </a:p>
                </p:txBody>
              </p:sp>
              <p:sp>
                <p:nvSpPr>
                  <p:cNvPr id="56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4698" y="12516"/>
                    <a:ext cx="174" cy="18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nb-NO"/>
                  </a:p>
                </p:txBody>
              </p:sp>
              <p:sp>
                <p:nvSpPr>
                  <p:cNvPr id="57" name="AutoShape 84"/>
                  <p:cNvSpPr>
                    <a:spLocks noChangeArrowheads="1"/>
                  </p:cNvSpPr>
                  <p:nvPr/>
                </p:nvSpPr>
                <p:spPr bwMode="auto">
                  <a:xfrm>
                    <a:off x="4641" y="13009"/>
                    <a:ext cx="57" cy="57"/>
                  </a:xfrm>
                  <a:prstGeom prst="flowChartConnector">
                    <a:avLst/>
                  </a:prstGeom>
                  <a:solidFill>
                    <a:schemeClr val="tx1">
                      <a:lumMod val="100000"/>
                      <a:lumOff val="0"/>
                    </a:schemeClr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nb-NO"/>
                  </a:p>
                </p:txBody>
              </p:sp>
              <p:sp>
                <p:nvSpPr>
                  <p:cNvPr id="58" name="AutoShape 85"/>
                  <p:cNvSpPr>
                    <a:spLocks noChangeArrowheads="1"/>
                  </p:cNvSpPr>
                  <p:nvPr/>
                </p:nvSpPr>
                <p:spPr bwMode="auto">
                  <a:xfrm>
                    <a:off x="4765" y="13009"/>
                    <a:ext cx="57" cy="57"/>
                  </a:xfrm>
                  <a:prstGeom prst="flowChartConnector">
                    <a:avLst/>
                  </a:prstGeom>
                  <a:solidFill>
                    <a:schemeClr val="tx1">
                      <a:lumMod val="100000"/>
                      <a:lumOff val="0"/>
                    </a:schemeClr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nb-NO"/>
                  </a:p>
                </p:txBody>
              </p:sp>
              <p:sp>
                <p:nvSpPr>
                  <p:cNvPr id="59" name="AutoShape 86"/>
                  <p:cNvSpPr>
                    <a:spLocks noChangeArrowheads="1"/>
                  </p:cNvSpPr>
                  <p:nvPr/>
                </p:nvSpPr>
                <p:spPr bwMode="auto">
                  <a:xfrm>
                    <a:off x="4885" y="13009"/>
                    <a:ext cx="57" cy="57"/>
                  </a:xfrm>
                  <a:prstGeom prst="flowChartConnector">
                    <a:avLst/>
                  </a:prstGeom>
                  <a:solidFill>
                    <a:schemeClr val="tx1">
                      <a:lumMod val="100000"/>
                      <a:lumOff val="0"/>
                    </a:schemeClr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nb-NO"/>
                  </a:p>
                </p:txBody>
              </p:sp>
            </p:grpSp>
            <p:sp>
              <p:nvSpPr>
                <p:cNvPr id="50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3751" y="5895"/>
                  <a:ext cx="382" cy="3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pPr algn="ctr">
                    <a:lnSpc>
                      <a:spcPct val="120000"/>
                    </a:lnSpc>
                    <a:spcAft>
                      <a:spcPts val="800"/>
                    </a:spcAft>
                  </a:pPr>
                  <a:endParaRPr lang="nb-NO" sz="1000" dirty="0">
                    <a:solidFill>
                      <a:srgbClr val="5A5A5A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1" name="AutoShape 88"/>
                <p:cNvCxnSpPr>
                  <a:cxnSpLocks noChangeShapeType="1"/>
                </p:cNvCxnSpPr>
                <p:nvPr/>
              </p:nvCxnSpPr>
              <p:spPr bwMode="auto">
                <a:xfrm>
                  <a:off x="3966" y="5568"/>
                  <a:ext cx="0" cy="315"/>
                </a:xfrm>
                <a:prstGeom prst="straightConnector1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2" name="AutoShape 89"/>
                <p:cNvCxnSpPr>
                  <a:cxnSpLocks noChangeShapeType="1"/>
                </p:cNvCxnSpPr>
                <p:nvPr/>
              </p:nvCxnSpPr>
              <p:spPr bwMode="auto">
                <a:xfrm>
                  <a:off x="3900" y="5568"/>
                  <a:ext cx="0" cy="315"/>
                </a:xfrm>
                <a:prstGeom prst="straightConnector1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3" name="AutoShape 90"/>
                <p:cNvCxnSpPr>
                  <a:cxnSpLocks noChangeShapeType="1"/>
                </p:cNvCxnSpPr>
                <p:nvPr/>
              </p:nvCxnSpPr>
              <p:spPr bwMode="auto">
                <a:xfrm flipH="1">
                  <a:off x="4139" y="6017"/>
                  <a:ext cx="500" cy="1"/>
                </a:xfrm>
                <a:prstGeom prst="straightConnector1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4" name="AutoShape 91"/>
                <p:cNvCxnSpPr>
                  <a:cxnSpLocks noChangeShapeType="1"/>
                </p:cNvCxnSpPr>
                <p:nvPr/>
              </p:nvCxnSpPr>
              <p:spPr bwMode="auto">
                <a:xfrm flipH="1">
                  <a:off x="4133" y="6155"/>
                  <a:ext cx="500" cy="1"/>
                </a:xfrm>
                <a:prstGeom prst="straightConnector1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48" name="AutoShape 92"/>
              <p:cNvCxnSpPr>
                <a:cxnSpLocks noChangeShapeType="1"/>
              </p:cNvCxnSpPr>
              <p:nvPr/>
            </p:nvCxnSpPr>
            <p:spPr bwMode="auto">
              <a:xfrm>
                <a:off x="4945" y="5723"/>
                <a:ext cx="0" cy="191"/>
              </a:xfrm>
              <a:prstGeom prst="straightConnector1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9" name="Pluss 78"/>
            <p:cNvSpPr/>
            <p:nvPr/>
          </p:nvSpPr>
          <p:spPr>
            <a:xfrm>
              <a:off x="2229538" y="3949180"/>
              <a:ext cx="144000" cy="144000"/>
            </a:xfrm>
            <a:prstGeom prst="mathPlu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0536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8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nb-NO" dirty="0" smtClean="0"/>
              <a:t>HARDWARE</a:t>
            </a:r>
            <a:endParaRPr lang="nb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E1534B  "LightBlu - Bluetooth Smart Lysstyringssystem"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04FC-D232-4FDF-BE2F-FFDE73E6CC3C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48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1534B_Mal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1534B_Mal.potx" id="{22048323-12B4-43CD-8DE5-60631DE99427}" vid="{336A19EF-31AA-4258-92AB-1F847A49AF3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åton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E1534B_Mal</Template>
  <TotalTime>1761</TotalTime>
  <Words>1797</Words>
  <Application>Microsoft Office PowerPoint</Application>
  <PresentationFormat>Skjermfremvisning (4:3)</PresentationFormat>
  <Paragraphs>460</Paragraphs>
  <Slides>53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Lato</vt:lpstr>
      <vt:lpstr>Times New Roman</vt:lpstr>
      <vt:lpstr>Wingdings</vt:lpstr>
      <vt:lpstr>E1534B_Mal</vt:lpstr>
      <vt:lpstr>PowerPoint-presentasjon</vt:lpstr>
      <vt:lpstr>PowerPoint-presentasjon</vt:lpstr>
      <vt:lpstr>Problemstilling</vt:lpstr>
      <vt:lpstr>Prosjektmål</vt:lpstr>
      <vt:lpstr>SYSTEMBESKRIVELSE</vt:lpstr>
      <vt:lpstr>Modulbasert løsning; HW</vt:lpstr>
      <vt:lpstr>Modulbasert løsning; Produkt</vt:lpstr>
      <vt:lpstr>PowerPoint-presentasjon</vt:lpstr>
      <vt:lpstr>HARDWARE</vt:lpstr>
      <vt:lpstr>Hardware</vt:lpstr>
      <vt:lpstr>Kapasitiv strømforsyning</vt:lpstr>
      <vt:lpstr>Kapasitiv strømforsyning</vt:lpstr>
      <vt:lpstr>Kapasitiv strømforsyning</vt:lpstr>
      <vt:lpstr>Kapasitiv strømforsyning</vt:lpstr>
      <vt:lpstr>Kapasitiv strømforsyning</vt:lpstr>
      <vt:lpstr>Kontrollkrets</vt:lpstr>
      <vt:lpstr>Binærmodul; Relékrets</vt:lpstr>
      <vt:lpstr>Lysdimming</vt:lpstr>
      <vt:lpstr>Dimmermodul; Zero Cross</vt:lpstr>
      <vt:lpstr>Dimmermodul; Dimmerkrets</vt:lpstr>
      <vt:lpstr>Dimmermodul; Eksempel</vt:lpstr>
      <vt:lpstr>PowerPoint-presentasjon</vt:lpstr>
      <vt:lpstr>FIRMWARE</vt:lpstr>
      <vt:lpstr>Kommunikasjonsflyt</vt:lpstr>
      <vt:lpstr>Two Wire Interface (TWI)</vt:lpstr>
      <vt:lpstr>Firmware; Binærmodul</vt:lpstr>
      <vt:lpstr>Firmware; Dimmermodul</vt:lpstr>
      <vt:lpstr>Firmware; Dimmermodul</vt:lpstr>
      <vt:lpstr>Firmware; Dimmermodul</vt:lpstr>
      <vt:lpstr>Firmware; Dimmermodul</vt:lpstr>
      <vt:lpstr>Firmware; Dimmermodul</vt:lpstr>
      <vt:lpstr>Firmware; Bluetooth Smart</vt:lpstr>
      <vt:lpstr>Firmware; Bluetooth Smart</vt:lpstr>
      <vt:lpstr>Firmware; Bluetooth Smart</vt:lpstr>
      <vt:lpstr>Firmware; Bluetooth Smart</vt:lpstr>
      <vt:lpstr>Firmware; Bluetooth Smart</vt:lpstr>
      <vt:lpstr>MOBILAPPLIKASJON</vt:lpstr>
      <vt:lpstr>Generelt om utviklingen</vt:lpstr>
      <vt:lpstr>Oppstartsrutiner</vt:lpstr>
      <vt:lpstr>Peripheral Scan</vt:lpstr>
      <vt:lpstr>Tilkoblet peripheral</vt:lpstr>
      <vt:lpstr>Lese og skrive til peripheral</vt:lpstr>
      <vt:lpstr>Fjernstyring; Binærmodul  </vt:lpstr>
      <vt:lpstr>Fjernstyring; Dimmermodul</vt:lpstr>
      <vt:lpstr>Eksempel; Broadcast mode</vt:lpstr>
      <vt:lpstr>Eksempel; Connected mode</vt:lpstr>
      <vt:lpstr>DEMONSTRASJON</vt:lpstr>
      <vt:lpstr>PowerPoint-presentasjon</vt:lpstr>
      <vt:lpstr>Lyskommandoer og status</vt:lpstr>
      <vt:lpstr>PROSESSEN</vt:lpstr>
      <vt:lpstr>Utfordringer</vt:lpstr>
      <vt:lpstr>Akkumulert tidsforbruk</vt:lpstr>
      <vt:lpstr>Konklusjon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Erlend Røed Myklebust</dc:creator>
  <cp:lastModifiedBy>Erlend Røed Myklebust</cp:lastModifiedBy>
  <cp:revision>159</cp:revision>
  <dcterms:created xsi:type="dcterms:W3CDTF">2015-06-01T10:49:36Z</dcterms:created>
  <dcterms:modified xsi:type="dcterms:W3CDTF">2015-06-03T10:56:27Z</dcterms:modified>
</cp:coreProperties>
</file>